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6" r:id="rId3"/>
  </p:sldMasterIdLst>
  <p:notesMasterIdLst>
    <p:notesMasterId r:id="rId26"/>
  </p:notesMasterIdLst>
  <p:sldIdLst>
    <p:sldId id="260" r:id="rId4"/>
    <p:sldId id="261" r:id="rId5"/>
    <p:sldId id="273" r:id="rId6"/>
    <p:sldId id="280" r:id="rId7"/>
    <p:sldId id="274" r:id="rId8"/>
    <p:sldId id="276" r:id="rId9"/>
    <p:sldId id="277" r:id="rId10"/>
    <p:sldId id="278" r:id="rId11"/>
    <p:sldId id="262" r:id="rId12"/>
    <p:sldId id="282" r:id="rId13"/>
    <p:sldId id="281" r:id="rId14"/>
    <p:sldId id="271" r:id="rId15"/>
    <p:sldId id="266" r:id="rId16"/>
    <p:sldId id="283" r:id="rId17"/>
    <p:sldId id="284" r:id="rId18"/>
    <p:sldId id="264" r:id="rId19"/>
    <p:sldId id="272" r:id="rId20"/>
    <p:sldId id="257" r:id="rId21"/>
    <p:sldId id="270" r:id="rId22"/>
    <p:sldId id="258" r:id="rId23"/>
    <p:sldId id="259" r:id="rId24"/>
    <p:sldId id="285" r:id="rId25"/>
  </p:sldIdLst>
  <p:sldSz cx="12192000" cy="6858000"/>
  <p:notesSz cx="6794500" cy="99314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26389-639D-4A47-9010-2B2EAE3762FA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6DAEB-F19A-420E-A39E-2CBDEF07DA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77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l-SI" dirty="0"/>
              <a:t>Medved- pojasni!!!! Da ni na koncu, ampak ga povsod tja vključujejo.</a:t>
            </a:r>
          </a:p>
        </p:txBody>
      </p:sp>
      <p:sp>
        <p:nvSpPr>
          <p:cNvPr id="45060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78B39F-5143-4AF3-A2A1-6A9B8ED5C404}" type="slidenum">
              <a:rPr lang="sl-SI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sl-SI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7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6ABF8-43BC-40A9-9D05-6FB18E6D6857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078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116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096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0944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1237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2190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0420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7756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478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8931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7259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431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692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6361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186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812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9008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7961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6535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2100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7829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2420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573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4505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1941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6090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8407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3727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3400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092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72224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0405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0004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682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73853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86063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90393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7590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68592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5526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42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688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370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590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673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671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508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250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EC492C-51B1-4AB0-8419-B182803F038D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9C58B9F-1B46-48AB-8822-9E4C921E11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822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3251" y="1889451"/>
            <a:ext cx="5402601" cy="2283824"/>
          </a:xfrm>
        </p:spPr>
        <p:txBody>
          <a:bodyPr/>
          <a:lstStyle/>
          <a:p>
            <a:r>
              <a:rPr lang="sl-SI" sz="6600" b="1" dirty="0">
                <a:latin typeface="Arial" panose="020B0604020202020204" pitchFamily="34" charset="0"/>
                <a:cs typeface="Arial" panose="020B0604020202020204" pitchFamily="34" charset="0"/>
              </a:rPr>
              <a:t>EKOSISTEMI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7141210" y="5799908"/>
            <a:ext cx="4471670" cy="903696"/>
          </a:xfrm>
        </p:spPr>
        <p:txBody>
          <a:bodyPr>
            <a:normAutofit fontScale="85000" lnSpcReduction="10000"/>
          </a:bodyPr>
          <a:lstStyle/>
          <a:p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Vesna Švab, </a:t>
            </a:r>
            <a:r>
              <a:rPr lang="sl-SI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sl-SI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</a:t>
            </a:r>
            <a:r>
              <a:rPr lang="sl-SI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l-SI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r>
              <a:rPr lang="sl-SI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 7              </a:t>
            </a:r>
          </a:p>
          <a:p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 ŠALEK</a:t>
            </a:r>
          </a:p>
        </p:txBody>
      </p:sp>
      <p:pic>
        <p:nvPicPr>
          <p:cNvPr id="4098" name="Picture 2" descr="Vrste ekosistemov - Prehranjevalna veriga_oc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437" y="1889451"/>
            <a:ext cx="5409203" cy="33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98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30"/>
    </mc:Choice>
    <mc:Fallback xmlns="">
      <p:transition spd="slow" advTm="2493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D9CF2A31-76D1-4D93-915A-8EE97DB8843C}"/>
              </a:ext>
            </a:extLst>
          </p:cNvPr>
          <p:cNvGrpSpPr/>
          <p:nvPr/>
        </p:nvGrpSpPr>
        <p:grpSpPr>
          <a:xfrm>
            <a:off x="1488592" y="0"/>
            <a:ext cx="10177463" cy="4100513"/>
            <a:chOff x="757237" y="185737"/>
            <a:chExt cx="10677525" cy="4486275"/>
          </a:xfrm>
        </p:grpSpPr>
        <p:pic>
          <p:nvPicPr>
            <p:cNvPr id="3" name="Slika 2">
              <a:extLst>
                <a:ext uri="{FF2B5EF4-FFF2-40B4-BE49-F238E27FC236}">
                  <a16:creationId xmlns:a16="http://schemas.microsoft.com/office/drawing/2014/main" id="{6863AAE5-CBD4-4617-9276-1626BB0C9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237" y="185737"/>
              <a:ext cx="10677525" cy="4486275"/>
            </a:xfrm>
            <a:prstGeom prst="rect">
              <a:avLst/>
            </a:prstGeom>
          </p:spPr>
        </p:pic>
        <p:sp>
          <p:nvSpPr>
            <p:cNvPr id="4" name="Pravokotnik 3">
              <a:extLst>
                <a:ext uri="{FF2B5EF4-FFF2-40B4-BE49-F238E27FC236}">
                  <a16:creationId xmlns:a16="http://schemas.microsoft.com/office/drawing/2014/main" id="{9003436E-13B0-4905-8F5D-458176FC5E9D}"/>
                </a:ext>
              </a:extLst>
            </p:cNvPr>
            <p:cNvSpPr/>
            <p:nvPr/>
          </p:nvSpPr>
          <p:spPr>
            <a:xfrm>
              <a:off x="857250" y="4371975"/>
              <a:ext cx="3257550" cy="300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D1D8071-9D50-428F-B688-A3EA706413C3}"/>
              </a:ext>
            </a:extLst>
          </p:cNvPr>
          <p:cNvSpPr txBox="1"/>
          <p:nvPr/>
        </p:nvSpPr>
        <p:spPr>
          <a:xfrm>
            <a:off x="0" y="3963394"/>
            <a:ext cx="90114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POTROŠNIKE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delimo </a:t>
            </a:r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glede na različne načine prehranjevanja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na: </a:t>
            </a: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sl-SI" sz="2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l-SI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RASTLINOJEDCE</a:t>
            </a:r>
            <a:br>
              <a:rPr lang="sl-SI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- MESOJEDCE</a:t>
            </a:r>
          </a:p>
          <a:p>
            <a:r>
              <a:rPr lang="sl-SI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- VSEJEDCE</a:t>
            </a:r>
            <a:r>
              <a:rPr lang="sl-SI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92BA254C-94A0-45FB-9E66-2966D92C5B55}"/>
              </a:ext>
            </a:extLst>
          </p:cNvPr>
          <p:cNvSpPr/>
          <p:nvPr/>
        </p:nvSpPr>
        <p:spPr>
          <a:xfrm>
            <a:off x="25007" y="2940727"/>
            <a:ext cx="62228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POTROŠNIKI</a:t>
            </a:r>
            <a:r>
              <a:rPr lang="sl-SI" sz="2800" b="1" dirty="0">
                <a:solidFill>
                  <a:srgbClr val="5EA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>
                <a:solidFill>
                  <a:srgbClr val="2E2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hranilne snovi dobijo z zaužitjem hrane (</a:t>
            </a:r>
            <a:r>
              <a:rPr lang="sl-SI" sz="2800" b="1" dirty="0">
                <a:solidFill>
                  <a:srgbClr val="2E2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živali, človek</a:t>
            </a:r>
            <a:r>
              <a:rPr lang="sl-SI" sz="2800" dirty="0">
                <a:solidFill>
                  <a:srgbClr val="2E2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873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13"/>
    </mc:Choice>
    <mc:Fallback xmlns="">
      <p:transition spd="slow" advTm="6161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D9CF2A31-76D1-4D93-915A-8EE97DB8843C}"/>
              </a:ext>
            </a:extLst>
          </p:cNvPr>
          <p:cNvGrpSpPr/>
          <p:nvPr/>
        </p:nvGrpSpPr>
        <p:grpSpPr>
          <a:xfrm>
            <a:off x="1488592" y="0"/>
            <a:ext cx="10177463" cy="4100513"/>
            <a:chOff x="757237" y="185737"/>
            <a:chExt cx="10677525" cy="4486275"/>
          </a:xfrm>
        </p:grpSpPr>
        <p:pic>
          <p:nvPicPr>
            <p:cNvPr id="3" name="Slika 2">
              <a:extLst>
                <a:ext uri="{FF2B5EF4-FFF2-40B4-BE49-F238E27FC236}">
                  <a16:creationId xmlns:a16="http://schemas.microsoft.com/office/drawing/2014/main" id="{6863AAE5-CBD4-4617-9276-1626BB0C9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237" y="185737"/>
              <a:ext cx="10677525" cy="4486275"/>
            </a:xfrm>
            <a:prstGeom prst="rect">
              <a:avLst/>
            </a:prstGeom>
          </p:spPr>
        </p:pic>
        <p:sp>
          <p:nvSpPr>
            <p:cNvPr id="4" name="Pravokotnik 3">
              <a:extLst>
                <a:ext uri="{FF2B5EF4-FFF2-40B4-BE49-F238E27FC236}">
                  <a16:creationId xmlns:a16="http://schemas.microsoft.com/office/drawing/2014/main" id="{9003436E-13B0-4905-8F5D-458176FC5E9D}"/>
                </a:ext>
              </a:extLst>
            </p:cNvPr>
            <p:cNvSpPr/>
            <p:nvPr/>
          </p:nvSpPr>
          <p:spPr>
            <a:xfrm>
              <a:off x="857250" y="4371975"/>
              <a:ext cx="3257550" cy="300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8" name="Pravokotnik 7">
            <a:extLst>
              <a:ext uri="{FF2B5EF4-FFF2-40B4-BE49-F238E27FC236}">
                <a16:creationId xmlns:a16="http://schemas.microsoft.com/office/drawing/2014/main" id="{92BA254C-94A0-45FB-9E66-2966D92C5B55}"/>
              </a:ext>
            </a:extLst>
          </p:cNvPr>
          <p:cNvSpPr/>
          <p:nvPr/>
        </p:nvSpPr>
        <p:spPr>
          <a:xfrm>
            <a:off x="309156" y="2816691"/>
            <a:ext cx="57868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l-SI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RAZKROJEVALCI</a:t>
            </a:r>
            <a:r>
              <a:rPr lang="sl-SI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bakterije, glive, talne živali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) odpadne organske ostanke rastlin in živali pretvorijo v anorganske snovi in sodelujejo pri </a:t>
            </a:r>
            <a:r>
              <a:rPr lang="sl-SI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kroženju snovi v naravi.</a:t>
            </a:r>
          </a:p>
        </p:txBody>
      </p:sp>
    </p:spTree>
    <p:extLst>
      <p:ext uri="{BB962C8B-B14F-4D97-AF65-F5344CB8AC3E}">
        <p14:creationId xmlns:p14="http://schemas.microsoft.com/office/powerpoint/2010/main" val="251758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13"/>
    </mc:Choice>
    <mc:Fallback xmlns="">
      <p:transition spd="slow" advTm="6161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rehranjevalna veriga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36" y="229486"/>
            <a:ext cx="10315495" cy="30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5381898" y="3162834"/>
            <a:ext cx="30697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POTROŠNIK 1. REDA</a:t>
            </a:r>
          </a:p>
          <a:p>
            <a:endParaRPr lang="sl-SI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rastlinojedec</a:t>
            </a:r>
            <a:endParaRPr lang="sl-SI" sz="2000" dirty="0">
              <a:solidFill>
                <a:srgbClr val="0070C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9200704" y="3033768"/>
            <a:ext cx="28738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POTROŠNIK 2. REDA</a:t>
            </a:r>
          </a:p>
          <a:p>
            <a:endParaRPr lang="sl-SI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mesojedec</a:t>
            </a:r>
            <a:endParaRPr lang="sl-SI" sz="2000" dirty="0">
              <a:solidFill>
                <a:srgbClr val="0070C0"/>
              </a:solidFill>
            </a:endParaRPr>
          </a:p>
        </p:txBody>
      </p:sp>
      <p:sp>
        <p:nvSpPr>
          <p:cNvPr id="5" name="Zaklepaj 4"/>
          <p:cNvSpPr/>
          <p:nvPr/>
        </p:nvSpPr>
        <p:spPr>
          <a:xfrm rot="5400000">
            <a:off x="7849441" y="2292408"/>
            <a:ext cx="645333" cy="4509266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215900" y="4842814"/>
            <a:ext cx="61843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V prehranjevalni verigi prehaja </a:t>
            </a:r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energija sonca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preko </a:t>
            </a:r>
            <a:r>
              <a:rPr lang="sl-SI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proizvajalcev</a:t>
            </a:r>
            <a:r>
              <a:rPr lang="sl-SI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(rastlin pri fotosintezi) v obliki hrane na </a:t>
            </a:r>
            <a:r>
              <a:rPr lang="sl-SI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potrošnike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l-SI" sz="280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9304"/>
            <a:ext cx="1854926" cy="18549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952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48"/>
    </mc:Choice>
    <mc:Fallback xmlns="">
      <p:transition spd="slow" advTm="6174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4246" y="127454"/>
            <a:ext cx="11967754" cy="4351338"/>
          </a:xfrm>
        </p:spPr>
        <p:txBody>
          <a:bodyPr/>
          <a:lstStyle/>
          <a:p>
            <a:pPr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Ko zadnji potrošnik v prehranjevalni verigi odmre ga </a:t>
            </a: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razkrojevalci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razkrojijo v mineralne snovi, ki jih rastline ponovno vgradijo vase. S tem sodelujejo pri 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kroženju snovi v  naravi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l-SI" dirty="0"/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22392" t="19664" r="8652" b="9503"/>
          <a:stretch/>
        </p:blipFill>
        <p:spPr bwMode="auto">
          <a:xfrm>
            <a:off x="900296" y="1593669"/>
            <a:ext cx="10346824" cy="4924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43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94"/>
    </mc:Choice>
    <mc:Fallback xmlns="">
      <p:transition spd="slow" advTm="1849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8931" y="192768"/>
            <a:ext cx="11871960" cy="4351338"/>
          </a:xfrm>
        </p:spPr>
        <p:txBody>
          <a:bodyPr>
            <a:normAutofit/>
          </a:bodyPr>
          <a:lstStyle/>
          <a:p>
            <a:pPr algn="just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Rastline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del hranilnih snovi sproti porabijo za celično dihanje, večino pa za izgradnjo svojih teles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(listov, stebel, korenin), tako da sladkorje s kemijskimi reakcijami pretvorijo v druge organske snovi: beljakovine, celulozo, škrob, olja, rastlinska barvila ... V teh reakcijah porabljajo tudi mineralne snovi, ki jih pridobijo iz tal.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828" y="1647879"/>
            <a:ext cx="5306165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1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59"/>
    </mc:Choice>
    <mc:Fallback xmlns="">
      <p:transition spd="slow" advTm="3695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356" y="352033"/>
            <a:ext cx="8306724" cy="6505967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666206" y="352033"/>
            <a:ext cx="1567543" cy="666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41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39"/>
    </mc:Choice>
    <mc:Fallback xmlns="">
      <p:transition spd="slow" advTm="5423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7308" y="504053"/>
            <a:ext cx="10515600" cy="1325563"/>
          </a:xfrm>
        </p:spPr>
        <p:txBody>
          <a:bodyPr/>
          <a:lstStyle/>
          <a:p>
            <a:r>
              <a:rPr lang="sl-SI" dirty="0"/>
              <a:t>KROŽENJE </a:t>
            </a:r>
            <a:br>
              <a:rPr lang="sl-SI" dirty="0"/>
            </a:br>
            <a:r>
              <a:rPr lang="sl-SI" dirty="0"/>
              <a:t>OGLJIKA</a:t>
            </a:r>
          </a:p>
        </p:txBody>
      </p:sp>
      <p:pic>
        <p:nvPicPr>
          <p:cNvPr id="1026" name="Picture 2" descr="https://www.ucimte.com/ibooks/readium/epub_content/iNAR7/EPUB/imgs/povecave/3.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68" y="203608"/>
            <a:ext cx="7780409" cy="632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63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96"/>
    </mc:Choice>
    <mc:Fallback xmlns="">
      <p:transition spd="slow" advTm="7959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5937" y="179705"/>
            <a:ext cx="11901079" cy="4351338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ekosistemu snovi krožijo, energija, ki prehaja iz člena v člen pa se porablja za rast in razmnoževanje organizma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 Organizem jo oddaja v okolje kot 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toploto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 Le 10 % energije se prenaša iz člena v člen.</a:t>
            </a:r>
          </a:p>
        </p:txBody>
      </p:sp>
      <p:pic>
        <p:nvPicPr>
          <p:cNvPr id="4" name="Picture 2" descr="Image result for prehranjevalna verig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643" y="1451087"/>
            <a:ext cx="8795657" cy="528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9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45"/>
    </mc:Choice>
    <mc:Fallback xmlns="">
      <p:transition spd="slow" advTm="2494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4245" y="208372"/>
            <a:ext cx="10515600" cy="588464"/>
          </a:xfrm>
        </p:spPr>
        <p:txBody>
          <a:bodyPr>
            <a:normAutofit/>
          </a:bodyPr>
          <a:lstStyle/>
          <a:p>
            <a:r>
              <a:rPr lang="sl-SI" sz="2400" b="1" dirty="0"/>
              <a:t>Delovni zvezek, str. 99 naloga 10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82" y="1002899"/>
            <a:ext cx="10381966" cy="5669951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F1666FA-ADC6-410F-AD51-EC64610231F2}"/>
              </a:ext>
            </a:extLst>
          </p:cNvPr>
          <p:cNvSpPr txBox="1"/>
          <p:nvPr/>
        </p:nvSpPr>
        <p:spPr>
          <a:xfrm>
            <a:off x="5044438" y="271771"/>
            <a:ext cx="540584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/>
              <a:t>REŠI NALOGO V DELOVNEM ZVEZKU</a:t>
            </a:r>
          </a:p>
        </p:txBody>
      </p:sp>
    </p:spTree>
    <p:extLst>
      <p:ext uri="{BB962C8B-B14F-4D97-AF65-F5344CB8AC3E}">
        <p14:creationId xmlns:p14="http://schemas.microsoft.com/office/powerpoint/2010/main" val="92451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39"/>
    </mc:Choice>
    <mc:Fallback xmlns="">
      <p:transition spd="slow" advTm="2523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7"/>
          <a:stretch>
            <a:fillRect/>
          </a:stretch>
        </p:blipFill>
        <p:spPr>
          <a:xfrm>
            <a:off x="5016501" y="14288"/>
            <a:ext cx="5982425" cy="6843712"/>
          </a:xfrm>
        </p:spPr>
      </p:pic>
      <p:cxnSp>
        <p:nvCxnSpPr>
          <p:cNvPr id="3" name="Raven puščični povezovalnik 2"/>
          <p:cNvCxnSpPr/>
          <p:nvPr/>
        </p:nvCxnSpPr>
        <p:spPr>
          <a:xfrm flipH="1" flipV="1">
            <a:off x="7392144" y="1916832"/>
            <a:ext cx="504056" cy="93610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 flipV="1">
            <a:off x="8048600" y="1556792"/>
            <a:ext cx="351656" cy="129614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Ukrivljen povezovalnik 4"/>
          <p:cNvCxnSpPr/>
          <p:nvPr/>
        </p:nvCxnSpPr>
        <p:spPr>
          <a:xfrm>
            <a:off x="5663951" y="2204864"/>
            <a:ext cx="3960440" cy="294865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Ukrivljen povezovalnik 10"/>
          <p:cNvCxnSpPr/>
          <p:nvPr/>
        </p:nvCxnSpPr>
        <p:spPr>
          <a:xfrm rot="16200000" flipH="1">
            <a:off x="5750372" y="1127100"/>
            <a:ext cx="4092400" cy="396044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Ukrivljen povezovalnik 12"/>
          <p:cNvCxnSpPr/>
          <p:nvPr/>
        </p:nvCxnSpPr>
        <p:spPr>
          <a:xfrm rot="16200000" flipH="1">
            <a:off x="7608168" y="2276872"/>
            <a:ext cx="3456384" cy="158417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Ukrivljen povezovalnik 15"/>
          <p:cNvCxnSpPr/>
          <p:nvPr/>
        </p:nvCxnSpPr>
        <p:spPr>
          <a:xfrm rot="16200000" flipH="1">
            <a:off x="8104189" y="2832843"/>
            <a:ext cx="3940001" cy="39655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/>
          <p:cNvSpPr txBox="1"/>
          <p:nvPr/>
        </p:nvSpPr>
        <p:spPr>
          <a:xfrm>
            <a:off x="9759574" y="4295482"/>
            <a:ext cx="102578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200" dirty="0"/>
              <a:t>razkrojevalci</a:t>
            </a:r>
          </a:p>
        </p:txBody>
      </p:sp>
      <p:cxnSp>
        <p:nvCxnSpPr>
          <p:cNvPr id="18" name="Raven povezovalnik 17"/>
          <p:cNvCxnSpPr>
            <a:stCxn id="15363" idx="1"/>
          </p:cNvCxnSpPr>
          <p:nvPr/>
        </p:nvCxnSpPr>
        <p:spPr>
          <a:xfrm>
            <a:off x="5016500" y="3436144"/>
            <a:ext cx="1223516" cy="139995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ovezovalnik 20"/>
          <p:cNvCxnSpPr/>
          <p:nvPr/>
        </p:nvCxnSpPr>
        <p:spPr>
          <a:xfrm flipV="1">
            <a:off x="4943872" y="3679192"/>
            <a:ext cx="1656184" cy="115690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Skupina 5"/>
          <p:cNvGrpSpPr/>
          <p:nvPr/>
        </p:nvGrpSpPr>
        <p:grpSpPr>
          <a:xfrm>
            <a:off x="4837575" y="3445027"/>
            <a:ext cx="2011169" cy="1570429"/>
            <a:chOff x="3136004" y="3276295"/>
            <a:chExt cx="2421012" cy="1559799"/>
          </a:xfrm>
        </p:grpSpPr>
        <p:pic>
          <p:nvPicPr>
            <p:cNvPr id="3074" name="Picture 2" descr="Moj planet - iz decembrske številk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004" y="3276295"/>
              <a:ext cx="2312694" cy="1559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PoljeZBesedilom 3"/>
            <p:cNvSpPr txBox="1"/>
            <p:nvPr/>
          </p:nvSpPr>
          <p:spPr>
            <a:xfrm>
              <a:off x="4734360" y="4387814"/>
              <a:ext cx="822656" cy="366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/>
                <a:t>VOLK</a:t>
              </a:r>
            </a:p>
          </p:txBody>
        </p:sp>
      </p:grpSp>
      <p:sp>
        <p:nvSpPr>
          <p:cNvPr id="19" name="Pravokotnik 18">
            <a:extLst>
              <a:ext uri="{FF2B5EF4-FFF2-40B4-BE49-F238E27FC236}">
                <a16:creationId xmlns:a16="http://schemas.microsoft.com/office/drawing/2014/main" id="{2645890E-B49E-42DA-9F52-0C84308BA51B}"/>
              </a:ext>
            </a:extLst>
          </p:cNvPr>
          <p:cNvSpPr/>
          <p:nvPr/>
        </p:nvSpPr>
        <p:spPr>
          <a:xfrm>
            <a:off x="171412" y="219705"/>
            <a:ext cx="44228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dirty="0">
                <a:solidFill>
                  <a:srgbClr val="2E2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Sistemu vseh med seboj povezanih prehranjevalnih verig pravimo </a:t>
            </a:r>
            <a:r>
              <a:rPr lang="sl-SI" sz="3600" b="1" dirty="0">
                <a:solidFill>
                  <a:srgbClr val="5EA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PREHRANJEVALNI SPLET</a:t>
            </a:r>
            <a:r>
              <a:rPr lang="sl-SI" sz="3600" dirty="0">
                <a:solidFill>
                  <a:srgbClr val="5EA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7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27"/>
    </mc:Choice>
    <mc:Fallback xmlns="">
      <p:transition spd="slow" advTm="21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AAE5566-01C2-45CA-B752-88598DD8176B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5400" b="1" dirty="0">
                <a:solidFill>
                  <a:srgbClr val="FF0000"/>
                </a:solidFill>
              </a:rPr>
              <a:t>EKOSISTEMI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18B74C9-5612-48C5-8DDC-642937362386}"/>
              </a:ext>
            </a:extLst>
          </p:cNvPr>
          <p:cNvSpPr txBox="1"/>
          <p:nvPr/>
        </p:nvSpPr>
        <p:spPr>
          <a:xfrm>
            <a:off x="2747237" y="1014589"/>
            <a:ext cx="241592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3600" b="1" dirty="0"/>
              <a:t>ŽIVLJENJSKI</a:t>
            </a:r>
            <a:br>
              <a:rPr lang="sl-SI" sz="3600" b="1" dirty="0"/>
            </a:br>
            <a:r>
              <a:rPr lang="sl-SI" sz="3600" b="1" dirty="0"/>
              <a:t> PROSTOR (BIOTOP)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E9E490A-3D27-4CC9-8EB5-D656FA55D27F}"/>
              </a:ext>
            </a:extLst>
          </p:cNvPr>
          <p:cNvSpPr txBox="1"/>
          <p:nvPr/>
        </p:nvSpPr>
        <p:spPr>
          <a:xfrm>
            <a:off x="6279477" y="1091383"/>
            <a:ext cx="286829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/>
              <a:t>ŽIVLJENJSKA</a:t>
            </a:r>
          </a:p>
          <a:p>
            <a:pPr algn="ctr"/>
            <a:r>
              <a:rPr lang="sl-SI" sz="3600" b="1" dirty="0"/>
              <a:t>ZDRUŽBA (BIOCENOZA)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C18CF4A-63B6-4B60-B36D-2C801F1F5CAA}"/>
              </a:ext>
            </a:extLst>
          </p:cNvPr>
          <p:cNvSpPr txBox="1"/>
          <p:nvPr/>
        </p:nvSpPr>
        <p:spPr>
          <a:xfrm>
            <a:off x="5514369" y="1535163"/>
            <a:ext cx="4138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3600" b="1" dirty="0"/>
              <a:t>+</a:t>
            </a:r>
          </a:p>
        </p:txBody>
      </p: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484EA08D-7125-4412-AF9A-FE1770E20511}"/>
              </a:ext>
            </a:extLst>
          </p:cNvPr>
          <p:cNvCxnSpPr>
            <a:cxnSpLocks/>
          </p:cNvCxnSpPr>
          <p:nvPr/>
        </p:nvCxnSpPr>
        <p:spPr>
          <a:xfrm>
            <a:off x="7713626" y="2768915"/>
            <a:ext cx="0" cy="5310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F76C48B-D743-49EB-B9FC-E5C04B2FC49B}"/>
              </a:ext>
            </a:extLst>
          </p:cNvPr>
          <p:cNvSpPr txBox="1"/>
          <p:nvPr/>
        </p:nvSpPr>
        <p:spPr>
          <a:xfrm>
            <a:off x="6530163" y="3220288"/>
            <a:ext cx="22043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2400" b="1" dirty="0"/>
              <a:t>VSI ORGANIZMI</a:t>
            </a:r>
          </a:p>
        </p:txBody>
      </p: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C0951DD0-C412-4413-9A43-97E68C8F0E5F}"/>
              </a:ext>
            </a:extLst>
          </p:cNvPr>
          <p:cNvCxnSpPr>
            <a:cxnSpLocks/>
          </p:cNvCxnSpPr>
          <p:nvPr/>
        </p:nvCxnSpPr>
        <p:spPr>
          <a:xfrm flipH="1">
            <a:off x="3180522" y="2816312"/>
            <a:ext cx="222629" cy="2181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DF1666FA-ADC6-410F-AD51-EC64610231F2}"/>
              </a:ext>
            </a:extLst>
          </p:cNvPr>
          <p:cNvSpPr txBox="1"/>
          <p:nvPr/>
        </p:nvSpPr>
        <p:spPr>
          <a:xfrm>
            <a:off x="178153" y="3068968"/>
            <a:ext cx="322499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/>
              <a:t>NEŽIVI DEJAVNIKI </a:t>
            </a:r>
            <a:br>
              <a:rPr lang="sl-SI" sz="2400" b="1" dirty="0"/>
            </a:br>
            <a:r>
              <a:rPr lang="sl-SI" sz="2400" b="1" dirty="0"/>
              <a:t>OKOLJA</a:t>
            </a:r>
          </a:p>
        </p:txBody>
      </p:sp>
      <p:pic>
        <p:nvPicPr>
          <p:cNvPr id="18" name="Picture 8" descr="BD1296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22" y="990557"/>
            <a:ext cx="2577614" cy="135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79022" y="453190"/>
            <a:ext cx="2532658" cy="29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3F1B82B-43AC-4B0D-B87E-51D803374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066" y="3947362"/>
            <a:ext cx="3876134" cy="288456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ECAB847C-2940-4E44-937A-9E9831A730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45" y="3826565"/>
            <a:ext cx="4041913" cy="30314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676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66"/>
    </mc:Choice>
    <mc:Fallback xmlns="">
      <p:transition spd="slow" advTm="39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20" y="774005"/>
            <a:ext cx="9893383" cy="5933087"/>
          </a:xfrm>
          <a:prstGeom prst="rect">
            <a:avLst/>
          </a:prstGeom>
        </p:spPr>
      </p:pic>
      <p:sp>
        <p:nvSpPr>
          <p:cNvPr id="4" name="Naslov 1"/>
          <p:cNvSpPr txBox="1">
            <a:spLocks/>
          </p:cNvSpPr>
          <p:nvPr/>
        </p:nvSpPr>
        <p:spPr>
          <a:xfrm>
            <a:off x="211183" y="169182"/>
            <a:ext cx="10515600" cy="483961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Kaj sem se naučil? DZ str. 102</a:t>
            </a:r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F1666FA-ADC6-410F-AD51-EC64610231F2}"/>
              </a:ext>
            </a:extLst>
          </p:cNvPr>
          <p:cNvSpPr txBox="1"/>
          <p:nvPr/>
        </p:nvSpPr>
        <p:spPr>
          <a:xfrm>
            <a:off x="6389912" y="169182"/>
            <a:ext cx="540584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/>
              <a:t>REŠI NALOGO V DELOVNEM ZVEZKU</a:t>
            </a:r>
          </a:p>
        </p:txBody>
      </p:sp>
    </p:spTree>
    <p:extLst>
      <p:ext uri="{BB962C8B-B14F-4D97-AF65-F5344CB8AC3E}">
        <p14:creationId xmlns:p14="http://schemas.microsoft.com/office/powerpoint/2010/main" val="22794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8"/>
    </mc:Choice>
    <mc:Fallback xmlns="">
      <p:transition spd="slow" advTm="904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617" y="169182"/>
            <a:ext cx="10515600" cy="483961"/>
          </a:xfrm>
        </p:spPr>
        <p:txBody>
          <a:bodyPr>
            <a:normAutofit fontScale="90000"/>
          </a:bodyPr>
          <a:lstStyle/>
          <a:p>
            <a:r>
              <a:rPr lang="sl-SI" dirty="0"/>
              <a:t>Kaj sem se naučil? DZ str. 102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623" y="855634"/>
            <a:ext cx="8595360" cy="5885232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F1666FA-ADC6-410F-AD51-EC64610231F2}"/>
              </a:ext>
            </a:extLst>
          </p:cNvPr>
          <p:cNvSpPr txBox="1"/>
          <p:nvPr/>
        </p:nvSpPr>
        <p:spPr>
          <a:xfrm>
            <a:off x="6505303" y="169182"/>
            <a:ext cx="540584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/>
              <a:t>REŠI NALOGO V DELOVNEM ZVEZKU</a:t>
            </a:r>
          </a:p>
        </p:txBody>
      </p:sp>
    </p:spTree>
    <p:extLst>
      <p:ext uri="{BB962C8B-B14F-4D97-AF65-F5344CB8AC3E}">
        <p14:creationId xmlns:p14="http://schemas.microsoft.com/office/powerpoint/2010/main" val="20032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9"/>
    </mc:Choice>
    <mc:Fallback xmlns="">
      <p:transition spd="slow" advTm="234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281232" y="240712"/>
            <a:ext cx="11540654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SEDAJ pa naloge zate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Izdelaj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vsaj en primer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prehranjevalnega spleta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(ne verige, ampak splet). Pazi na smer puščic, ne pozabi na razkrojevalce. Vedno začni s proizvajalcem. </a:t>
            </a:r>
            <a:r>
              <a:rPr lang="sl-S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Vsebuje naj vsaj 8 členov. </a:t>
            </a:r>
          </a:p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Pri prehranjevalnem spletu vedno vključuj organizme, ki živijo v istem ekosistemu:</a:t>
            </a:r>
          </a:p>
          <a:p>
            <a:pPr lvl="0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Naredi prehranjevalni splet: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v slovenskem gozdu (brez tigrov in anakond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)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na travniku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na vrtu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v reki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v morju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BONUS: 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lahko narediš splete v različnih ekosistemih po svetu (džungla, puščava, stepa, …)</a:t>
            </a:r>
          </a:p>
        </p:txBody>
      </p:sp>
    </p:spTree>
    <p:extLst>
      <p:ext uri="{BB962C8B-B14F-4D97-AF65-F5344CB8AC3E}">
        <p14:creationId xmlns:p14="http://schemas.microsoft.com/office/powerpoint/2010/main" val="427500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08"/>
    </mc:Choice>
    <mc:Fallback xmlns="">
      <p:transition spd="slow" advTm="5700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369526" y="191997"/>
            <a:ext cx="5157787" cy="823912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NARAVNI EKOSISTEMI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369525" y="1185726"/>
            <a:ext cx="5157787" cy="3684588"/>
          </a:xfrm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MORJE</a:t>
            </a:r>
          </a:p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NARAVNI TRAVNIK</a:t>
            </a:r>
          </a:p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GOZD</a:t>
            </a:r>
          </a:p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POTOK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342017" y="191997"/>
            <a:ext cx="5183188" cy="823912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                    SPREMENJENI EKOSISTEMI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7916091" y="1185726"/>
            <a:ext cx="3609114" cy="3684588"/>
          </a:xfrm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GOJENI TRAVNIK</a:t>
            </a:r>
          </a:p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SADOVNJAK</a:t>
            </a:r>
          </a:p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VRT</a:t>
            </a:r>
          </a:p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NJIVA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039" y="3080735"/>
            <a:ext cx="5785122" cy="3579157"/>
          </a:xfrm>
          <a:prstGeom prst="rect">
            <a:avLst/>
          </a:prstGeom>
        </p:spPr>
      </p:pic>
      <p:sp>
        <p:nvSpPr>
          <p:cNvPr id="8" name="Označba mesta besedila 4"/>
          <p:cNvSpPr txBox="1">
            <a:spLocks/>
          </p:cNvSpPr>
          <p:nvPr/>
        </p:nvSpPr>
        <p:spPr>
          <a:xfrm>
            <a:off x="6342017" y="5738517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>
                <a:solidFill>
                  <a:srgbClr val="FF0000"/>
                </a:solidFill>
              </a:rPr>
              <a:t>                    DZ, str. 101</a:t>
            </a:r>
          </a:p>
        </p:txBody>
      </p:sp>
      <p:pic>
        <p:nvPicPr>
          <p:cNvPr id="3074" name="Picture 2" descr="Ekosistemi se spreminja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405" y="191997"/>
            <a:ext cx="368833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4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40"/>
    </mc:Choice>
    <mc:Fallback xmlns="">
      <p:transition spd="slow" advTm="2884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15796"/>
            <a:ext cx="10515600" cy="732344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POPOLN EKOSISTEM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D9CF2A31-76D1-4D93-915A-8EE97DB8843C}"/>
              </a:ext>
            </a:extLst>
          </p:cNvPr>
          <p:cNvGrpSpPr/>
          <p:nvPr/>
        </p:nvGrpSpPr>
        <p:grpSpPr>
          <a:xfrm>
            <a:off x="695733" y="848140"/>
            <a:ext cx="11086964" cy="4596901"/>
            <a:chOff x="757237" y="185737"/>
            <a:chExt cx="10677525" cy="4486275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6863AAE5-CBD4-4617-9276-1626BB0C9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237" y="185737"/>
              <a:ext cx="10677525" cy="4486275"/>
            </a:xfrm>
            <a:prstGeom prst="rect">
              <a:avLst/>
            </a:prstGeom>
          </p:spPr>
        </p:pic>
        <p:sp>
          <p:nvSpPr>
            <p:cNvPr id="5" name="Pravokotnik 4">
              <a:extLst>
                <a:ext uri="{FF2B5EF4-FFF2-40B4-BE49-F238E27FC236}">
                  <a16:creationId xmlns:a16="http://schemas.microsoft.com/office/drawing/2014/main" id="{9003436E-13B0-4905-8F5D-458176FC5E9D}"/>
                </a:ext>
              </a:extLst>
            </p:cNvPr>
            <p:cNvSpPr/>
            <p:nvPr/>
          </p:nvSpPr>
          <p:spPr>
            <a:xfrm>
              <a:off x="857250" y="4371975"/>
              <a:ext cx="3257550" cy="300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F1666FA-ADC6-410F-AD51-EC64610231F2}"/>
              </a:ext>
            </a:extLst>
          </p:cNvPr>
          <p:cNvSpPr txBox="1"/>
          <p:nvPr/>
        </p:nvSpPr>
        <p:spPr>
          <a:xfrm>
            <a:off x="0" y="3983443"/>
            <a:ext cx="60960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/>
              <a:t>POPOLN EKOSISTEM  zajema </a:t>
            </a:r>
            <a:r>
              <a:rPr lang="sl-SI" sz="3600" b="1" dirty="0">
                <a:solidFill>
                  <a:srgbClr val="FF0000"/>
                </a:solidFill>
              </a:rPr>
              <a:t>proizvajalce, potrošnike in razkrojevalce</a:t>
            </a:r>
            <a:r>
              <a:rPr lang="sl-SI" sz="3600" b="1" dirty="0"/>
              <a:t>, saj v njem poteka kroženje energije.</a:t>
            </a:r>
          </a:p>
        </p:txBody>
      </p:sp>
    </p:spTree>
    <p:extLst>
      <p:ext uri="{BB962C8B-B14F-4D97-AF65-F5344CB8AC3E}">
        <p14:creationId xmlns:p14="http://schemas.microsoft.com/office/powerpoint/2010/main" val="36578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6"/>
    </mc:Choice>
    <mc:Fallback xmlns="">
      <p:transition spd="slow" advTm="1375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2622" y="195309"/>
            <a:ext cx="10515600" cy="836658"/>
          </a:xfrm>
        </p:spPr>
        <p:txBody>
          <a:bodyPr>
            <a:normAutofit/>
          </a:bodyPr>
          <a:lstStyle/>
          <a:p>
            <a:r>
              <a:rPr lang="sl-SI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NEPOPOLNI EKOSISTEMI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5942" y="1031967"/>
            <a:ext cx="11715207" cy="4351338"/>
          </a:xfrm>
        </p:spPr>
        <p:txBody>
          <a:bodyPr/>
          <a:lstStyle/>
          <a:p>
            <a:pPr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 morskih globinah in podzemnih jamah 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PROIZVAJALCEV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Organizmi, ki umrejo v osvetljenih predelih morja, potonejo na globokomorsko dno in so vir hrane za potrošnike. Potrošniki, ki stalno živijo v jamah, dobijo hrano od živali, ki se v jame zatečejo in tam umrejo. Organski drobir in umrle organizme pa v jame lahko prinese tudi voda.</a:t>
            </a:r>
          </a:p>
        </p:txBody>
      </p:sp>
      <p:pic>
        <p:nvPicPr>
          <p:cNvPr id="2050" name="Picture 2" descr="https://www.ucimte.com/ibooks/readium/epub_content/iNAR7/EPUB/imgs/povecave/3.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" y="3507287"/>
            <a:ext cx="9525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značba mesta besedila 4"/>
          <p:cNvSpPr txBox="1">
            <a:spLocks/>
          </p:cNvSpPr>
          <p:nvPr/>
        </p:nvSpPr>
        <p:spPr>
          <a:xfrm>
            <a:off x="9914709" y="5738517"/>
            <a:ext cx="199644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>
                <a:solidFill>
                  <a:srgbClr val="FF0000"/>
                </a:solidFill>
              </a:rPr>
              <a:t>   DZ, str. 101 / naloga 14</a:t>
            </a:r>
          </a:p>
        </p:txBody>
      </p:sp>
    </p:spTree>
    <p:extLst>
      <p:ext uri="{BB962C8B-B14F-4D97-AF65-F5344CB8AC3E}">
        <p14:creationId xmlns:p14="http://schemas.microsoft.com/office/powerpoint/2010/main" val="220732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58"/>
    </mc:Choice>
    <mc:Fallback xmlns="">
      <p:transition spd="slow" advTm="3955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Naslov 1"/>
          <p:cNvSpPr>
            <a:spLocks noGrp="1"/>
          </p:cNvSpPr>
          <p:nvPr>
            <p:ph type="title"/>
          </p:nvPr>
        </p:nvSpPr>
        <p:spPr>
          <a:xfrm>
            <a:off x="757647" y="809761"/>
            <a:ext cx="9810204" cy="635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b="1" dirty="0">
                <a:solidFill>
                  <a:srgbClr val="FFFF00"/>
                </a:solidFill>
                <a:latin typeface="Bookman Old Style" pitchFamily="18" charset="0"/>
              </a:rPr>
              <a:t>PREHRANJEVALNI SPLETI IN VERIGE</a:t>
            </a:r>
          </a:p>
        </p:txBody>
      </p:sp>
      <p:pic>
        <p:nvPicPr>
          <p:cNvPr id="208898" name="Picture 2" descr="http://mss.svarog.si/biologija/econtent/images/48/8051/krozenje_snovi_svizec_8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8319" y="2049602"/>
            <a:ext cx="4392488" cy="470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994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1"/>
    </mc:Choice>
    <mc:Fallback xmlns="">
      <p:transition spd="slow" advTm="983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1" name="Picture 3" descr="1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997735" y="260350"/>
            <a:ext cx="3567113" cy="6337300"/>
          </a:xfrm>
          <a:noFill/>
        </p:spPr>
      </p:pic>
      <p:sp>
        <p:nvSpPr>
          <p:cNvPr id="26829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6744" y="260350"/>
            <a:ext cx="6162879" cy="1295400"/>
          </a:xfrm>
        </p:spPr>
        <p:txBody>
          <a:bodyPr/>
          <a:lstStyle/>
          <a:p>
            <a:pPr algn="ctr">
              <a:buFontTx/>
              <a:buNone/>
            </a:pPr>
            <a:r>
              <a:rPr lang="sl-SI" sz="4000" b="1" dirty="0">
                <a:solidFill>
                  <a:srgbClr val="FF0000"/>
                </a:solidFill>
              </a:rPr>
              <a:t>PREHRANJEVALNA VERIGA</a:t>
            </a:r>
          </a:p>
          <a:p>
            <a:pPr algn="ctr">
              <a:buFontTx/>
              <a:buNone/>
            </a:pPr>
            <a:endParaRPr lang="sl-SI" dirty="0"/>
          </a:p>
          <a:p>
            <a:pPr algn="ctr">
              <a:buFontTx/>
              <a:buNone/>
            </a:pPr>
            <a:endParaRPr lang="sl-SI" dirty="0"/>
          </a:p>
          <a:p>
            <a:pPr algn="ctr">
              <a:buFontTx/>
              <a:buNone/>
            </a:pPr>
            <a:endParaRPr lang="sl-SI" dirty="0"/>
          </a:p>
          <a:p>
            <a:pPr algn="ctr">
              <a:buFontTx/>
              <a:buNone/>
            </a:pPr>
            <a:endParaRPr lang="sl-SI" dirty="0"/>
          </a:p>
        </p:txBody>
      </p:sp>
      <p:sp>
        <p:nvSpPr>
          <p:cNvPr id="2" name="Pravokotnik 1"/>
          <p:cNvSpPr/>
          <p:nvPr/>
        </p:nvSpPr>
        <p:spPr>
          <a:xfrm>
            <a:off x="3200049" y="6077214"/>
            <a:ext cx="4673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proizvajalci</a:t>
            </a:r>
            <a:r>
              <a:rPr lang="sl-SI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(rastline)</a:t>
            </a:r>
          </a:p>
        </p:txBody>
      </p:sp>
      <p:sp>
        <p:nvSpPr>
          <p:cNvPr id="7" name="Pravokotnik 6"/>
          <p:cNvSpPr/>
          <p:nvPr/>
        </p:nvSpPr>
        <p:spPr>
          <a:xfrm>
            <a:off x="3075437" y="3341607"/>
            <a:ext cx="5019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porabniki (potrošniki) </a:t>
            </a:r>
            <a:r>
              <a:rPr lang="sl-SI" sz="2800" dirty="0">
                <a:latin typeface="Arial" pitchFamily="34" charset="0"/>
                <a:cs typeface="Arial" pitchFamily="34" charset="0"/>
              </a:rPr>
              <a:t>(živali)</a:t>
            </a:r>
          </a:p>
        </p:txBody>
      </p:sp>
      <p:sp>
        <p:nvSpPr>
          <p:cNvPr id="8" name="Pravokotnik 1"/>
          <p:cNvSpPr>
            <a:spLocks noChangeArrowheads="1"/>
          </p:cNvSpPr>
          <p:nvPr/>
        </p:nvSpPr>
        <p:spPr bwMode="auto">
          <a:xfrm>
            <a:off x="341811" y="1491001"/>
            <a:ext cx="115083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Prehranjevalna veriga je veriga organizmov, </a:t>
            </a:r>
          </a:p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ki so v prehranjevalnem odnosu (3 – 5 členov).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7051843"/>
      </p:ext>
    </p:extLst>
  </p:cSld>
  <p:clrMapOvr>
    <a:masterClrMapping/>
  </p:clrMapOvr>
  <p:transition spd="med" advTm="44593"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3"/>
          <p:cNvSpPr>
            <a:spLocks noChangeArrowheads="1"/>
          </p:cNvSpPr>
          <p:nvPr/>
        </p:nvSpPr>
        <p:spPr bwMode="auto">
          <a:xfrm>
            <a:off x="3214688" y="126682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pic>
        <p:nvPicPr>
          <p:cNvPr id="141316" name="Picture 4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5841" y="300174"/>
            <a:ext cx="87852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41" y="3745747"/>
            <a:ext cx="9008645" cy="62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F70FE14-1610-4C57-96B2-3394794CD769}"/>
              </a:ext>
            </a:extLst>
          </p:cNvPr>
          <p:cNvSpPr txBox="1"/>
          <p:nvPr/>
        </p:nvSpPr>
        <p:spPr>
          <a:xfrm>
            <a:off x="393876" y="4944783"/>
            <a:ext cx="113077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b="0" i="0" dirty="0">
                <a:solidFill>
                  <a:srgbClr val="000000"/>
                </a:solidFill>
                <a:effectLst/>
                <a:latin typeface="Poppins" panose="020B0502040204020203" pitchFamily="2" charset="-18"/>
              </a:rPr>
              <a:t>puščice kažejo </a:t>
            </a:r>
            <a:r>
              <a:rPr lang="sl-SI" sz="2800" b="1" i="0" dirty="0">
                <a:solidFill>
                  <a:srgbClr val="000000"/>
                </a:solidFill>
                <a:effectLst/>
                <a:latin typeface="Poppins" panose="020B0502040204020203" pitchFamily="2" charset="-18"/>
              </a:rPr>
              <a:t>prenos snovi in energije</a:t>
            </a:r>
            <a:r>
              <a:rPr lang="sl-SI" sz="2800" b="0" i="0" dirty="0">
                <a:solidFill>
                  <a:srgbClr val="000000"/>
                </a:solidFill>
                <a:effectLst/>
                <a:latin typeface="Poppins" panose="020B0502040204020203" pitchFamily="2" charset="-18"/>
              </a:rPr>
              <a:t>, ki se s hrano prenaša od enega živega bitja do drugega.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19212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69"/>
    </mc:Choice>
    <mc:Fallback xmlns="">
      <p:transition spd="slow" advTm="21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13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3.10401E-7 L 0.0 -0.2362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D9CF2A31-76D1-4D93-915A-8EE97DB8843C}"/>
              </a:ext>
            </a:extLst>
          </p:cNvPr>
          <p:cNvGrpSpPr/>
          <p:nvPr/>
        </p:nvGrpSpPr>
        <p:grpSpPr>
          <a:xfrm>
            <a:off x="786227" y="463826"/>
            <a:ext cx="11127477" cy="5102087"/>
            <a:chOff x="757237" y="185737"/>
            <a:chExt cx="10677525" cy="4486275"/>
          </a:xfrm>
        </p:grpSpPr>
        <p:pic>
          <p:nvPicPr>
            <p:cNvPr id="3" name="Slika 2">
              <a:extLst>
                <a:ext uri="{FF2B5EF4-FFF2-40B4-BE49-F238E27FC236}">
                  <a16:creationId xmlns:a16="http://schemas.microsoft.com/office/drawing/2014/main" id="{6863AAE5-CBD4-4617-9276-1626BB0C9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237" y="185737"/>
              <a:ext cx="10677525" cy="4486275"/>
            </a:xfrm>
            <a:prstGeom prst="rect">
              <a:avLst/>
            </a:prstGeom>
          </p:spPr>
        </p:pic>
        <p:sp>
          <p:nvSpPr>
            <p:cNvPr id="4" name="Pravokotnik 3">
              <a:extLst>
                <a:ext uri="{FF2B5EF4-FFF2-40B4-BE49-F238E27FC236}">
                  <a16:creationId xmlns:a16="http://schemas.microsoft.com/office/drawing/2014/main" id="{9003436E-13B0-4905-8F5D-458176FC5E9D}"/>
                </a:ext>
              </a:extLst>
            </p:cNvPr>
            <p:cNvSpPr/>
            <p:nvPr/>
          </p:nvSpPr>
          <p:spPr>
            <a:xfrm>
              <a:off x="857250" y="4371975"/>
              <a:ext cx="3257550" cy="300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8" name="Pravokotnik 7">
            <a:extLst>
              <a:ext uri="{FF2B5EF4-FFF2-40B4-BE49-F238E27FC236}">
                <a16:creationId xmlns:a16="http://schemas.microsoft.com/office/drawing/2014/main" id="{92BA254C-94A0-45FB-9E66-2966D92C5B55}"/>
              </a:ext>
            </a:extLst>
          </p:cNvPr>
          <p:cNvSpPr/>
          <p:nvPr/>
        </p:nvSpPr>
        <p:spPr>
          <a:xfrm>
            <a:off x="170575" y="3890117"/>
            <a:ext cx="59254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l-SI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PROIZVAJALCI</a:t>
            </a:r>
            <a:r>
              <a:rPr lang="sl-SI" sz="3200" dirty="0">
                <a:solidFill>
                  <a:srgbClr val="5EA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>
                <a:solidFill>
                  <a:srgbClr val="2E2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sz="3200" b="1" dirty="0">
                <a:solidFill>
                  <a:srgbClr val="2E2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rastline</a:t>
            </a:r>
            <a:r>
              <a:rPr lang="sl-SI" sz="3200" dirty="0">
                <a:solidFill>
                  <a:srgbClr val="2E2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sl-SI" sz="3200" dirty="0">
                <a:solidFill>
                  <a:srgbClr val="2E2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snovi, ki jih potrebujejo za življenje izdelajo same s pomočjo </a:t>
            </a:r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fotosinteze,</a:t>
            </a:r>
            <a:r>
              <a:rPr lang="sl-SI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zato so </a:t>
            </a:r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AVTOTROFI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organizmi.</a:t>
            </a:r>
          </a:p>
        </p:txBody>
      </p:sp>
    </p:spTree>
    <p:extLst>
      <p:ext uri="{BB962C8B-B14F-4D97-AF65-F5344CB8AC3E}">
        <p14:creationId xmlns:p14="http://schemas.microsoft.com/office/powerpoint/2010/main" val="38607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13"/>
    </mc:Choice>
    <mc:Fallback xmlns="">
      <p:transition spd="slow" advTm="6161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4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2_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608</Words>
  <Application>Microsoft Office PowerPoint</Application>
  <PresentationFormat>Širokozaslonsko</PresentationFormat>
  <Paragraphs>77</Paragraphs>
  <Slides>22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22</vt:i4>
      </vt:variant>
    </vt:vector>
  </HeadingPairs>
  <TitlesOfParts>
    <vt:vector size="32" baseType="lpstr">
      <vt:lpstr>Arial</vt:lpstr>
      <vt:lpstr>Bookman Old Style</vt:lpstr>
      <vt:lpstr>Calibri</vt:lpstr>
      <vt:lpstr>Calibri Light</vt:lpstr>
      <vt:lpstr>Century Gothic</vt:lpstr>
      <vt:lpstr>Poppins</vt:lpstr>
      <vt:lpstr>Wingdings 3</vt:lpstr>
      <vt:lpstr>Officeova tema</vt:lpstr>
      <vt:lpstr>1_Naelektrena sejna soba</vt:lpstr>
      <vt:lpstr>2_Naelektrena sejna soba</vt:lpstr>
      <vt:lpstr>EKOSISTEMI</vt:lpstr>
      <vt:lpstr>PowerPointova predstavitev</vt:lpstr>
      <vt:lpstr>PowerPointova predstavitev</vt:lpstr>
      <vt:lpstr>POPOLN EKOSISTEM</vt:lpstr>
      <vt:lpstr>NEPOPOLNI EKOSISTEMI</vt:lpstr>
      <vt:lpstr>PREHRANJEVALNI SPLETI IN VERIGE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KROŽENJE  OGLJIKA</vt:lpstr>
      <vt:lpstr>PowerPointova predstavitev</vt:lpstr>
      <vt:lpstr>Delovni zvezek, str. 99 naloga 10</vt:lpstr>
      <vt:lpstr>PowerPointova predstavitev</vt:lpstr>
      <vt:lpstr>PowerPointova predstavitev</vt:lpstr>
      <vt:lpstr>Kaj sem se naučil? DZ str. 102</vt:lpstr>
      <vt:lpstr>PowerPointova predstavitev</vt:lpstr>
    </vt:vector>
  </TitlesOfParts>
  <Company>Arnes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GRADBENI TIPI ŽIVALI</dc:title>
  <dc:creator>Učitelj</dc:creator>
  <cp:lastModifiedBy>VesnaŠ</cp:lastModifiedBy>
  <cp:revision>29</cp:revision>
  <cp:lastPrinted>2021-12-07T07:46:46Z</cp:lastPrinted>
  <dcterms:created xsi:type="dcterms:W3CDTF">2020-12-04T12:04:59Z</dcterms:created>
  <dcterms:modified xsi:type="dcterms:W3CDTF">2021-12-07T07:58:41Z</dcterms:modified>
</cp:coreProperties>
</file>