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257" r:id="rId3"/>
    <p:sldId id="276" r:id="rId4"/>
    <p:sldId id="258" r:id="rId5"/>
    <p:sldId id="266" r:id="rId6"/>
    <p:sldId id="260" r:id="rId7"/>
    <p:sldId id="272" r:id="rId8"/>
    <p:sldId id="273" r:id="rId9"/>
    <p:sldId id="274" r:id="rId10"/>
    <p:sldId id="275" r:id="rId11"/>
    <p:sldId id="296" r:id="rId12"/>
    <p:sldId id="261" r:id="rId13"/>
    <p:sldId id="262" r:id="rId14"/>
    <p:sldId id="289" r:id="rId15"/>
    <p:sldId id="295" r:id="rId16"/>
    <p:sldId id="287" r:id="rId17"/>
    <p:sldId id="294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53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934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281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628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636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5982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1308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9581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3883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9006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819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2965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057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6289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1657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2195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7237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0800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005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0078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288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025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728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754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327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895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372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156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661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40456F4-C6AB-487E-9E16-7FE9583C461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FBF6FAA-DD3F-4C29-90E7-494ADF23DB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58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305194" y="535577"/>
            <a:ext cx="9994176" cy="4970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l-SI" sz="5400" dirty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sl-SI" sz="5400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sl-SI" sz="5400" dirty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sl-SI" sz="5400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sl-SI" sz="5400" dirty="0">
                <a:solidFill>
                  <a:srgbClr val="FFFF00"/>
                </a:solidFill>
                <a:latin typeface="Arial Black" panose="020B0A04020102020204" pitchFamily="34" charset="0"/>
              </a:rPr>
              <a:t>OD CELICE DO ORGANIZMA</a:t>
            </a:r>
            <a:endParaRPr lang="sl-SI" sz="1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78823" y="6152606"/>
            <a:ext cx="10920547" cy="588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sl-SI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Vesna Švab, prof. </a:t>
            </a:r>
            <a:r>
              <a:rPr lang="sl-SI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sl-SI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endParaRPr lang="sl-SI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205" y="2125709"/>
            <a:ext cx="6592220" cy="388674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0358087" y="6012451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 7 </a:t>
            </a:r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F1666FA-ADC6-410F-AD51-EC64610231F2}"/>
              </a:ext>
            </a:extLst>
          </p:cNvPr>
          <p:cNvSpPr txBox="1"/>
          <p:nvPr/>
        </p:nvSpPr>
        <p:spPr>
          <a:xfrm>
            <a:off x="222730" y="2547257"/>
            <a:ext cx="174181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Napiši naslov  v zvezek</a:t>
            </a:r>
          </a:p>
        </p:txBody>
      </p:sp>
    </p:spTree>
    <p:extLst>
      <p:ext uri="{BB962C8B-B14F-4D97-AF65-F5344CB8AC3E}">
        <p14:creationId xmlns:p14="http://schemas.microsoft.com/office/powerpoint/2010/main" val="16806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1"/>
    </mc:Choice>
    <mc:Fallback xmlns="">
      <p:transition spd="slow" advTm="1055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B49AE17-9B03-4EA8-A7BE-C36944174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4955"/>
            <a:ext cx="5910470" cy="3779782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58CD3F2B-5913-4E0E-8505-A0DDD9936123}"/>
              </a:ext>
            </a:extLst>
          </p:cNvPr>
          <p:cNvSpPr/>
          <p:nvPr/>
        </p:nvSpPr>
        <p:spPr>
          <a:xfrm>
            <a:off x="5561048" y="1305719"/>
            <a:ext cx="5526157" cy="9011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omogoča premikanje </a:t>
            </a:r>
          </a:p>
          <a:p>
            <a:pPr algn="ctr"/>
            <a:r>
              <a:rPr lang="sl-SI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skeletna mišica, srčna mišica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1EF4998-960D-461E-B149-F8142CC67A08}"/>
              </a:ext>
            </a:extLst>
          </p:cNvPr>
          <p:cNvSpPr/>
          <p:nvPr/>
        </p:nvSpPr>
        <p:spPr>
          <a:xfrm>
            <a:off x="5300871" y="2282972"/>
            <a:ext cx="6718852" cy="11460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omogoča sprejem dražljajev in prenos informacij po telesu</a:t>
            </a:r>
          </a:p>
          <a:p>
            <a:pPr algn="ctr"/>
            <a:r>
              <a:rPr lang="sl-SI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tkivo živcev v telesu, možganih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A04C9056-D6B8-4875-8928-511196B98BE8}"/>
              </a:ext>
            </a:extLst>
          </p:cNvPr>
          <p:cNvSpPr/>
          <p:nvPr/>
        </p:nvSpPr>
        <p:spPr>
          <a:xfrm>
            <a:off x="5340656" y="3464925"/>
            <a:ext cx="6157338" cy="9011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omogoča povezovanje, gradi ogrodje 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ctr"/>
            <a:r>
              <a:rPr lang="sl-SI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Kostno tkivo, krvno tkivo, hrustančno tkivo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CB6621DE-AD2D-4B21-B121-4693D0C9869E}"/>
              </a:ext>
            </a:extLst>
          </p:cNvPr>
          <p:cNvSpPr/>
          <p:nvPr/>
        </p:nvSpPr>
        <p:spPr>
          <a:xfrm>
            <a:off x="5406888" y="4463927"/>
            <a:ext cx="6612835" cy="99691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prekriva površine organizmov</a:t>
            </a:r>
          </a:p>
          <a:p>
            <a:pPr algn="ctr"/>
            <a:r>
              <a:rPr lang="sl-SI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zunanja plast kože, notranja površina črevesja</a:t>
            </a:r>
          </a:p>
          <a:p>
            <a:pPr algn="ctr"/>
            <a:endParaRPr lang="sl-SI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0371" y="323396"/>
            <a:ext cx="11623766" cy="4351338"/>
          </a:xfrm>
        </p:spPr>
        <p:txBody>
          <a:bodyPr/>
          <a:lstStyle/>
          <a:p>
            <a:r>
              <a:rPr lang="sl-SI" b="1" dirty="0"/>
              <a:t>Več različnih tkiv sestavlja </a:t>
            </a:r>
            <a:r>
              <a:rPr lang="sl-SI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ORGANE </a:t>
            </a:r>
            <a:r>
              <a:rPr lang="sl-SI" b="1" dirty="0">
                <a:solidFill>
                  <a:srgbClr val="002060"/>
                </a:solidFill>
              </a:rPr>
              <a:t>(srce, jetra, mišice, pljuča…)</a:t>
            </a:r>
            <a:br>
              <a:rPr lang="sl-SI" b="1" dirty="0">
                <a:solidFill>
                  <a:srgbClr val="002060"/>
                </a:solidFill>
              </a:rPr>
            </a:br>
            <a:endParaRPr lang="sl-SI" dirty="0"/>
          </a:p>
        </p:txBody>
      </p:sp>
      <p:pic>
        <p:nvPicPr>
          <p:cNvPr id="1028" name="Picture 4" descr="POZNAVANJE ČLOVEŠKIH ORGANOV – UČILNICE – OŠ TONETA ŠRAJA ALJOŠE, NOVA 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1" y="1191146"/>
            <a:ext cx="6727372" cy="540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8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1"/>
    </mc:Choice>
    <mc:Fallback xmlns="">
      <p:transition spd="slow" advTm="1302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57" y="260350"/>
            <a:ext cx="11612880" cy="11430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Različni organi, ki opravljajo skupno nalogo sestavljajo </a:t>
            </a: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ORGANSKI SISTEM.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00" y="2148678"/>
            <a:ext cx="11312393" cy="43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47"/>
    </mc:Choice>
    <mc:Fallback xmlns="">
      <p:transition spd="slow" advTm="2534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0243" y="195309"/>
            <a:ext cx="11571514" cy="1325563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DELOVNI ZVEZEK str. 92/93 preberi in reši 12 nalogo na strani 100.</a:t>
            </a:r>
            <a:b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54" y="1062158"/>
            <a:ext cx="9254292" cy="55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4"/>
    </mc:Choice>
    <mc:Fallback xmlns="">
      <p:transition spd="slow" advTm="1629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5DACAEE-6E66-4995-9442-F8066E52F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47" y="182355"/>
            <a:ext cx="11777870" cy="647023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</a:rPr>
              <a:t>OKOSTJE</a:t>
            </a:r>
            <a:r>
              <a:rPr lang="sl-SI" dirty="0"/>
              <a:t> sestavljajo kosti, ki telesu dajejo obliko in oporo.</a:t>
            </a: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</a:rPr>
              <a:t>GIBALA</a:t>
            </a:r>
            <a:r>
              <a:rPr lang="sl-SI" dirty="0"/>
              <a:t> – mišice so s kitami pripete na kosti in omogočajo gibanje.</a:t>
            </a: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</a:rPr>
              <a:t>PREBAVILA</a:t>
            </a:r>
            <a:r>
              <a:rPr lang="sl-SI" dirty="0"/>
              <a:t> – v njih poteka prebava hrane.</a:t>
            </a: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</a:rPr>
              <a:t>DIHALA</a:t>
            </a:r>
            <a:r>
              <a:rPr lang="sl-SI" dirty="0"/>
              <a:t> – izmenjava dihalnih plinov.</a:t>
            </a: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</a:rPr>
              <a:t>OBTOČILA</a:t>
            </a:r>
            <a:r>
              <a:rPr lang="sl-SI" dirty="0"/>
              <a:t> – po žilah se s krvjo prenašajo dihalni plini, hranilne in nerabne snovi.</a:t>
            </a: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</a:rPr>
              <a:t>IZLOČALA </a:t>
            </a:r>
            <a:r>
              <a:rPr lang="sl-SI" dirty="0"/>
              <a:t>– izločanje nerabnih snovi iz krvi skozi ledvice s sečem iz telesa</a:t>
            </a: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</a:rPr>
              <a:t>KOŽA </a:t>
            </a:r>
            <a:r>
              <a:rPr lang="sl-SI" dirty="0"/>
              <a:t>– zaščita pred vplivi iz okolice</a:t>
            </a:r>
          </a:p>
          <a:p>
            <a:pPr>
              <a:lnSpc>
                <a:spcPct val="150000"/>
              </a:lnSpc>
            </a:pPr>
            <a:r>
              <a:rPr lang="sl-SI">
                <a:solidFill>
                  <a:srgbClr val="FF0000"/>
                </a:solidFill>
              </a:rPr>
              <a:t>HORMONALNI </a:t>
            </a:r>
            <a:r>
              <a:rPr lang="sl-SI" dirty="0">
                <a:solidFill>
                  <a:srgbClr val="FF0000"/>
                </a:solidFill>
              </a:rPr>
              <a:t>SISTEM </a:t>
            </a:r>
            <a:r>
              <a:rPr lang="sl-SI" dirty="0"/>
              <a:t>– uravnavanje delovanja organov s pomočjo hormonov</a:t>
            </a:r>
          </a:p>
        </p:txBody>
      </p:sp>
    </p:spTree>
    <p:extLst>
      <p:ext uri="{BB962C8B-B14F-4D97-AF65-F5344CB8AC3E}">
        <p14:creationId xmlns:p14="http://schemas.microsoft.com/office/powerpoint/2010/main" val="151489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731" y="347891"/>
            <a:ext cx="8029485" cy="6392543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6453051" y="104503"/>
            <a:ext cx="1907178" cy="444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ORGAN</a:t>
            </a:r>
          </a:p>
        </p:txBody>
      </p:sp>
      <p:sp>
        <p:nvSpPr>
          <p:cNvPr id="4" name="Pravokotnik 3"/>
          <p:cNvSpPr/>
          <p:nvPr/>
        </p:nvSpPr>
        <p:spPr>
          <a:xfrm>
            <a:off x="8617131" y="138885"/>
            <a:ext cx="1907178" cy="444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ORGANSKI SISTEM</a:t>
            </a:r>
          </a:p>
        </p:txBody>
      </p:sp>
      <p:sp>
        <p:nvSpPr>
          <p:cNvPr id="5" name="Pravokotnik 4"/>
          <p:cNvSpPr/>
          <p:nvPr/>
        </p:nvSpPr>
        <p:spPr>
          <a:xfrm>
            <a:off x="4249780" y="138885"/>
            <a:ext cx="1907178" cy="444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TKIVO</a:t>
            </a:r>
          </a:p>
        </p:txBody>
      </p:sp>
      <p:sp>
        <p:nvSpPr>
          <p:cNvPr id="6" name="Pravokotnik 5"/>
          <p:cNvSpPr/>
          <p:nvPr/>
        </p:nvSpPr>
        <p:spPr>
          <a:xfrm>
            <a:off x="2046509" y="104503"/>
            <a:ext cx="1907178" cy="444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CELICA</a:t>
            </a:r>
          </a:p>
        </p:txBody>
      </p:sp>
    </p:spTree>
    <p:extLst>
      <p:ext uri="{BB962C8B-B14F-4D97-AF65-F5344CB8AC3E}">
        <p14:creationId xmlns:p14="http://schemas.microsoft.com/office/powerpoint/2010/main" val="40066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24"/>
    </mc:Choice>
    <mc:Fallback xmlns="">
      <p:transition spd="slow" advTm="5872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5686" y="257829"/>
            <a:ext cx="10515600" cy="4351338"/>
          </a:xfrm>
        </p:spPr>
        <p:txBody>
          <a:bodyPr/>
          <a:lstStyle/>
          <a:p>
            <a:r>
              <a:rPr lang="sl-SI" dirty="0"/>
              <a:t>Nalogo prepiši v zvezek in jo dopolni: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1218652"/>
            <a:ext cx="11581237" cy="313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3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0"/>
    </mc:Choice>
    <mc:Fallback xmlns="">
      <p:transition spd="slow" advTm="84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snovna zgradba ce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03" y="1772817"/>
            <a:ext cx="6336704" cy="461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ZGRADBA ŽIVALSKE CELICE</a:t>
            </a:r>
          </a:p>
        </p:txBody>
      </p:sp>
      <p:sp>
        <p:nvSpPr>
          <p:cNvPr id="5" name="Pravokotnik 4"/>
          <p:cNvSpPr/>
          <p:nvPr/>
        </p:nvSpPr>
        <p:spPr>
          <a:xfrm>
            <a:off x="7248128" y="2852936"/>
            <a:ext cx="2194560" cy="4958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CITOPLAZMA</a:t>
            </a:r>
          </a:p>
        </p:txBody>
      </p:sp>
      <p:sp>
        <p:nvSpPr>
          <p:cNvPr id="6" name="Pravokotnik 5"/>
          <p:cNvSpPr/>
          <p:nvPr/>
        </p:nvSpPr>
        <p:spPr>
          <a:xfrm>
            <a:off x="7216258" y="1772816"/>
            <a:ext cx="2194560" cy="4958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MITOHONDRIJ</a:t>
            </a:r>
          </a:p>
        </p:txBody>
      </p:sp>
      <p:sp>
        <p:nvSpPr>
          <p:cNvPr id="7" name="Pravokotnik 6"/>
          <p:cNvSpPr/>
          <p:nvPr/>
        </p:nvSpPr>
        <p:spPr>
          <a:xfrm>
            <a:off x="7216258" y="2293785"/>
            <a:ext cx="2994542" cy="4958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CELIČNA MEMBRANA</a:t>
            </a:r>
          </a:p>
        </p:txBody>
      </p:sp>
      <p:sp>
        <p:nvSpPr>
          <p:cNvPr id="9" name="Pravokotnik 8"/>
          <p:cNvSpPr/>
          <p:nvPr/>
        </p:nvSpPr>
        <p:spPr>
          <a:xfrm>
            <a:off x="7249376" y="3520179"/>
            <a:ext cx="2241459" cy="7912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JEDRO Z DEDNIM MATERIALOM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289892" y="5109276"/>
            <a:ext cx="5570803" cy="109892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Celica je osnovna gradbena in funkcionalna enota organizmov.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00"/>
    </mc:Choice>
    <mc:Fallback xmlns="">
      <p:transition spd="slow" advTm="413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8120" y="310334"/>
            <a:ext cx="11780520" cy="4351338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Enocelične organizme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(praživali)  gradi ena sama celica, ki mora vse življenjske procese opravljati sama s pomočjo celičnih organelov.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Večcelične organizme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gradijo celice z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različnimi oblikami in vlogami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l-PL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krvne celice,</a:t>
            </a:r>
          </a:p>
          <a:p>
            <a:r>
              <a:rPr lang="pl-PL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živčne celice,</a:t>
            </a:r>
          </a:p>
          <a:p>
            <a:r>
              <a:rPr lang="pl-PL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kostne celice,</a:t>
            </a:r>
          </a:p>
          <a:p>
            <a:r>
              <a:rPr lang="pl-PL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mišične celice....</a:t>
            </a:r>
          </a:p>
          <a:p>
            <a:endParaRPr lang="pl-PL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377" y="4537643"/>
            <a:ext cx="9827623" cy="21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9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75"/>
    </mc:Choice>
    <mc:Fallback xmlns="">
      <p:transition spd="slow" advTm="336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585AC44-3A52-4759-9DDA-687789056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05"/>
          <a:stretch/>
        </p:blipFill>
        <p:spPr>
          <a:xfrm>
            <a:off x="0" y="604692"/>
            <a:ext cx="9181889" cy="5960754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0AF6743-2B08-4E12-943C-EF9DA678D007}"/>
              </a:ext>
            </a:extLst>
          </p:cNvPr>
          <p:cNvSpPr txBox="1"/>
          <p:nvPr/>
        </p:nvSpPr>
        <p:spPr>
          <a:xfrm>
            <a:off x="114300" y="168729"/>
            <a:ext cx="1177380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92D050"/>
                </a:solidFill>
              </a:rPr>
              <a:t>CELICE</a:t>
            </a:r>
            <a:r>
              <a:rPr lang="sl-SI" sz="2800" dirty="0"/>
              <a:t> se povezujejo v </a:t>
            </a:r>
            <a:r>
              <a:rPr lang="sl-SI" sz="2800" b="1" dirty="0">
                <a:solidFill>
                  <a:srgbClr val="92D050"/>
                </a:solidFill>
              </a:rPr>
              <a:t>TKIVA</a:t>
            </a:r>
            <a:r>
              <a:rPr lang="sl-SI" sz="2800" dirty="0"/>
              <a:t>,</a:t>
            </a:r>
            <a:br>
              <a:rPr lang="sl-SI" sz="2800" dirty="0"/>
            </a:br>
            <a:r>
              <a:rPr lang="sl-SI" sz="2800" dirty="0"/>
              <a:t>	                             TKIVA v </a:t>
            </a:r>
            <a:r>
              <a:rPr lang="sl-SI" sz="2800" b="1" dirty="0">
                <a:solidFill>
                  <a:srgbClr val="92D050"/>
                </a:solidFill>
              </a:rPr>
              <a:t>ORGANE</a:t>
            </a:r>
            <a:r>
              <a:rPr lang="sl-SI" sz="2800" dirty="0"/>
              <a:t>,</a:t>
            </a:r>
          </a:p>
          <a:p>
            <a:r>
              <a:rPr lang="sl-SI" sz="2800" dirty="0"/>
              <a:t> 		             	          ORGANI v </a:t>
            </a:r>
            <a:r>
              <a:rPr lang="sl-SI" sz="2800" b="1" dirty="0">
                <a:solidFill>
                  <a:srgbClr val="92D050"/>
                </a:solidFill>
              </a:rPr>
              <a:t>ORGANSKE SISTEME</a:t>
            </a:r>
            <a:r>
              <a:rPr lang="sl-SI" sz="2800" dirty="0"/>
              <a:t>, </a:t>
            </a:r>
            <a:br>
              <a:rPr lang="sl-SI" sz="2800" dirty="0"/>
            </a:br>
            <a:r>
              <a:rPr lang="sl-SI" sz="2800" dirty="0"/>
              <a:t> 				                             ORGANSKI SISTEMI pa v </a:t>
            </a:r>
            <a:r>
              <a:rPr lang="sl-SI" sz="2800" b="1" dirty="0">
                <a:solidFill>
                  <a:srgbClr val="92D050"/>
                </a:solidFill>
              </a:rPr>
              <a:t>ORGANIZEM</a:t>
            </a:r>
            <a:r>
              <a:rPr lang="sl-SI" sz="2800" dirty="0"/>
              <a:t>.</a:t>
            </a:r>
            <a:br>
              <a:rPr lang="sl-SI" sz="2800" dirty="0"/>
            </a:br>
            <a:r>
              <a:rPr lang="sl-SI" sz="2800" dirty="0"/>
              <a:t>         </a:t>
            </a:r>
          </a:p>
        </p:txBody>
      </p:sp>
      <p:pic>
        <p:nvPicPr>
          <p:cNvPr id="3074" name="Picture 2" descr="http://www2.arnes.si/~osljts3/NALOGE/BIOLOGIJA/biologija_exe/tki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26" y="3441291"/>
            <a:ext cx="593407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21"/>
    </mc:Choice>
    <mc:Fallback xmlns="">
      <p:transition spd="slow" advTm="1652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7309" y="245019"/>
            <a:ext cx="11545388" cy="4351338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Večcelične živali imajo celice z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enako vlogo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združene v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TKIVA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Delitev tkiv: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977" y="788127"/>
            <a:ext cx="5996965" cy="57913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54" y="2102920"/>
            <a:ext cx="4820961" cy="30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61"/>
    </mc:Choice>
    <mc:Fallback xmlns="">
      <p:transition spd="slow" advTm="2776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7904" y="328355"/>
            <a:ext cx="11826240" cy="5282736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50000"/>
              </a:spcBef>
              <a:buAutoNum type="arabicParenR"/>
            </a:pPr>
            <a:r>
              <a:rPr lang="sl-SI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Mišično tkivo</a:t>
            </a:r>
            <a:r>
              <a:rPr lang="sl-SI" dirty="0">
                <a:latin typeface="Arial" pitchFamily="34" charset="0"/>
                <a:cs typeface="Arial" pitchFamily="34" charset="0"/>
              </a:rPr>
              <a:t>: omogoča premikanje</a:t>
            </a:r>
          </a:p>
          <a:p>
            <a:pPr marL="0" indent="0">
              <a:spcBef>
                <a:spcPct val="50000"/>
              </a:spcBef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mišična tkiva">
            <a:extLst>
              <a:ext uri="{FF2B5EF4-FFF2-40B4-BE49-F238E27FC236}">
                <a16:creationId xmlns:a16="http://schemas.microsoft.com/office/drawing/2014/main" id="{2CE8E928-925C-4798-8765-08E0E5217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42" y="1267097"/>
            <a:ext cx="10055581" cy="55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0"/>
    </mc:Choice>
    <mc:Fallback xmlns="">
      <p:transition spd="slow" advTm="1071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69966" y="296883"/>
            <a:ext cx="11826240" cy="528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sl-SI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VEZIVNO TKIVO</a:t>
            </a:r>
            <a:r>
              <a:rPr lang="sl-SI" dirty="0">
                <a:latin typeface="Arial" pitchFamily="34" charset="0"/>
                <a:cs typeface="Arial" pitchFamily="34" charset="0"/>
              </a:rPr>
              <a:t>: omogoča povezovanje, gradi ogrodje, kopiči zaloge in prenaša snovi v telesu,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>
                <a:solidFill>
                  <a:srgbClr val="0070C0"/>
                </a:solidFill>
              </a:rPr>
              <a:t>krvno tkivo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>
                <a:solidFill>
                  <a:srgbClr val="0070C0"/>
                </a:solidFill>
              </a:rPr>
              <a:t>kostno tkivo,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>
                <a:solidFill>
                  <a:srgbClr val="0070C0"/>
                </a:solidFill>
              </a:rPr>
              <a:t>hrustančno tkivo,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>
                <a:solidFill>
                  <a:srgbClr val="0070C0"/>
                </a:solidFill>
              </a:rPr>
              <a:t>maščobno tkivo,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>
                <a:solidFill>
                  <a:srgbClr val="0070C0"/>
                </a:solidFill>
              </a:rPr>
              <a:t>kite in vezi.</a:t>
            </a: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9" y="4302462"/>
            <a:ext cx="4001859" cy="230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vezivno tkivo">
            <a:extLst>
              <a:ext uri="{FF2B5EF4-FFF2-40B4-BE49-F238E27FC236}">
                <a16:creationId xmlns:a16="http://schemas.microsoft.com/office/drawing/2014/main" id="{06CFEC66-BB8D-431C-85E8-8F7D62166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91" y="1222446"/>
            <a:ext cx="7698815" cy="53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F1666FA-ADC6-410F-AD51-EC64610231F2}"/>
              </a:ext>
            </a:extLst>
          </p:cNvPr>
          <p:cNvSpPr txBox="1"/>
          <p:nvPr/>
        </p:nvSpPr>
        <p:spPr>
          <a:xfrm>
            <a:off x="4397391" y="5780619"/>
            <a:ext cx="174181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PREPIŠI VSE!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66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54"/>
    </mc:Choice>
    <mc:Fallback xmlns="">
      <p:transition spd="slow" advTm="20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65760" y="453045"/>
            <a:ext cx="11826240" cy="6211887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sl-SI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sl-SI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ŽIVČNO TKIVO</a:t>
            </a:r>
            <a:r>
              <a:rPr lang="sl-SI" dirty="0">
                <a:latin typeface="Arial" pitchFamily="34" charset="0"/>
                <a:cs typeface="Arial" pitchFamily="34" charset="0"/>
              </a:rPr>
              <a:t>: omogoča sprejem dražljajev in prenos informacij po telesu.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Primeri: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l-SI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tkivo v možganih,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l-SI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tkivo v hrbtenjači,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l-SI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tkivo živcev v telesu.</a:t>
            </a:r>
          </a:p>
          <a:p>
            <a:pPr marL="0" indent="0">
              <a:spcBef>
                <a:spcPct val="50000"/>
              </a:spcBef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endParaRPr lang="sl-SI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14" y="1650808"/>
            <a:ext cx="4033275" cy="220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819" y="2107384"/>
            <a:ext cx="3441470" cy="198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nevron">
            <a:extLst>
              <a:ext uri="{FF2B5EF4-FFF2-40B4-BE49-F238E27FC236}">
                <a16:creationId xmlns:a16="http://schemas.microsoft.com/office/drawing/2014/main" id="{4BCD9E18-4848-429A-BF9B-A112E6AB0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83" y="4286250"/>
            <a:ext cx="4762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8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63"/>
    </mc:Choice>
    <mc:Fallback xmlns="">
      <p:transition spd="slow" advTm="1506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82880" y="372992"/>
            <a:ext cx="11826240" cy="6211887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sl-SI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sl-SI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KROVNO TKIVO</a:t>
            </a:r>
            <a:r>
              <a:rPr lang="sl-SI" dirty="0">
                <a:latin typeface="Arial" pitchFamily="34" charset="0"/>
                <a:cs typeface="Arial" pitchFamily="34" charset="0"/>
              </a:rPr>
              <a:t>: prekriva površine organizmov ali površine njihovih votlin in  daje organom trdnost in elastičnost.</a:t>
            </a:r>
          </a:p>
          <a:p>
            <a:pPr marL="0" indent="0">
              <a:spcBef>
                <a:spcPct val="50000"/>
              </a:spcBef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sl-SI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Zaščita:</a:t>
            </a:r>
            <a:r>
              <a:rPr lang="sl-SI" dirty="0">
                <a:latin typeface="Arial" pitchFamily="34" charset="0"/>
                <a:cs typeface="Arial" pitchFamily="34" charset="0"/>
              </a:rPr>
              <a:t> </a:t>
            </a:r>
            <a:r>
              <a:rPr lang="sl-SI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zunanja plast kože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l-SI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Izločanje</a:t>
            </a:r>
            <a:r>
              <a:rPr lang="sl-SI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sl-SI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sluznica nosu, </a:t>
            </a:r>
          </a:p>
          <a:p>
            <a:pPr>
              <a:spcBef>
                <a:spcPct val="50000"/>
              </a:spcBef>
            </a:pPr>
            <a:r>
              <a:rPr lang="sl-SI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ustna sluznica,</a:t>
            </a:r>
          </a:p>
          <a:p>
            <a:pPr>
              <a:spcBef>
                <a:spcPct val="50000"/>
              </a:spcBef>
            </a:pPr>
            <a:r>
              <a:rPr lang="sl-SI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notranja površina črevesja, dihalnih poti, žlez in žil</a:t>
            </a:r>
          </a:p>
          <a:p>
            <a:endParaRPr lang="sl-SI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ploščati enoslojni epitel">
            <a:extLst>
              <a:ext uri="{FF2B5EF4-FFF2-40B4-BE49-F238E27FC236}">
                <a16:creationId xmlns:a16="http://schemas.microsoft.com/office/drawing/2014/main" id="{AFC95A4B-BB9C-497B-A948-C73E964F0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96" y="1384662"/>
            <a:ext cx="4899791" cy="268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6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46"/>
    </mc:Choice>
    <mc:Fallback xmlns="">
      <p:transition spd="slow" advTm="25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432</Words>
  <Application>Microsoft Office PowerPoint</Application>
  <PresentationFormat>Širokozaslonsko</PresentationFormat>
  <Paragraphs>71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Bookman Old Style</vt:lpstr>
      <vt:lpstr>Calibri</vt:lpstr>
      <vt:lpstr>Calibri Light</vt:lpstr>
      <vt:lpstr>Century Gothic</vt:lpstr>
      <vt:lpstr>Wingdings</vt:lpstr>
      <vt:lpstr>Wingdings 3</vt:lpstr>
      <vt:lpstr>Officeova tema</vt:lpstr>
      <vt:lpstr>Naelektrena sejna soba</vt:lpstr>
      <vt:lpstr>  OD CELICE DO ORGANIZMA</vt:lpstr>
      <vt:lpstr>ZGRADBA ŽIVALSKE CELICE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Različni organi, ki opravljajo skupno nalogo sestavljajo ORGANSKI SISTEM.</vt:lpstr>
      <vt:lpstr>DELOVNI ZVEZEK str. 92/93 preberi in reši 12 nalogo na strani 100. </vt:lpstr>
      <vt:lpstr>PowerPointova predstavitev</vt:lpstr>
      <vt:lpstr>PowerPointova predstavitev</vt:lpstr>
      <vt:lpstr>PowerPointova predstavitev</vt:lpstr>
    </vt:vector>
  </TitlesOfParts>
  <Company>Arnes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ORGANIZACIJA CELIC</dc:title>
  <dc:creator>Učitelj</dc:creator>
  <cp:lastModifiedBy>Administrator</cp:lastModifiedBy>
  <cp:revision>35</cp:revision>
  <dcterms:created xsi:type="dcterms:W3CDTF">2020-12-04T06:06:38Z</dcterms:created>
  <dcterms:modified xsi:type="dcterms:W3CDTF">2021-12-07T10:56:25Z</dcterms:modified>
</cp:coreProperties>
</file>