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943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974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710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736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593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48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393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7435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429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258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87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9625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467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4328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5793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7704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098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8396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691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453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205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014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143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492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5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399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533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25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313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4ECC28-36E9-4994-A20C-055B7B235C57}" type="datetimeFigureOut">
              <a:rPr lang="sl-SI" smtClean="0"/>
              <a:t>27. 11. 2021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DB973D-826D-4CE9-9485-4DE1EA38C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6681" y="532190"/>
            <a:ext cx="10875936" cy="1897501"/>
          </a:xfrm>
        </p:spPr>
        <p:txBody>
          <a:bodyPr/>
          <a:lstStyle/>
          <a:p>
            <a:pPr algn="ctr"/>
            <a:r>
              <a:rPr lang="sl-SI" b="1" dirty="0" smtClean="0"/>
              <a:t>Razvrščanje organizmov v sistem</a:t>
            </a:r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96538" y="4885508"/>
            <a:ext cx="9144000" cy="1515291"/>
          </a:xfrm>
        </p:spPr>
        <p:txBody>
          <a:bodyPr/>
          <a:lstStyle/>
          <a:p>
            <a:r>
              <a:rPr lang="sl-SI" cap="none" dirty="0"/>
              <a:t>V</a:t>
            </a:r>
            <a:r>
              <a:rPr lang="sl-SI" cap="none" dirty="0" smtClean="0"/>
              <a:t>esna </a:t>
            </a:r>
            <a:r>
              <a:rPr lang="sl-SI" cap="none" dirty="0"/>
              <a:t>Š</a:t>
            </a:r>
            <a:r>
              <a:rPr lang="sl-SI" cap="none" dirty="0" smtClean="0"/>
              <a:t>vab, prof. </a:t>
            </a:r>
            <a:r>
              <a:rPr lang="sl-SI" cap="none" dirty="0" err="1" smtClean="0"/>
              <a:t>bio</a:t>
            </a:r>
            <a:r>
              <a:rPr lang="sl-SI" cap="none" dirty="0" smtClean="0"/>
              <a:t> in </a:t>
            </a:r>
            <a:r>
              <a:rPr lang="sl-SI" cap="none" dirty="0" err="1" smtClean="0"/>
              <a:t>kem</a:t>
            </a:r>
            <a:endParaRPr lang="sl-SI" cap="none" dirty="0" smtClean="0"/>
          </a:p>
          <a:p>
            <a:r>
              <a:rPr lang="sl-SI" cap="none" dirty="0" smtClean="0"/>
              <a:t>OŠ </a:t>
            </a:r>
            <a:r>
              <a:rPr lang="sl-SI" cap="none" dirty="0"/>
              <a:t>Š</a:t>
            </a:r>
            <a:r>
              <a:rPr lang="sl-SI" cap="none" dirty="0" smtClean="0"/>
              <a:t>alek</a:t>
            </a:r>
          </a:p>
          <a:p>
            <a:r>
              <a:rPr lang="sl-SI" cap="none" dirty="0" smtClean="0"/>
              <a:t>gradivo je namenjeno interni uporabi</a:t>
            </a:r>
            <a:endParaRPr lang="sl-SI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375" y="2952206"/>
            <a:ext cx="5595608" cy="317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284518" y="1600201"/>
            <a:ext cx="6495803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sl-SI" dirty="0"/>
          </a:p>
          <a:p>
            <a:pPr eaLnBrk="1" hangingPunct="1">
              <a:buFont typeface="Arial" pitchFamily="34" charset="0"/>
              <a:buNone/>
            </a:pPr>
            <a:endParaRPr lang="sl-SI" dirty="0"/>
          </a:p>
          <a:p>
            <a:pPr algn="ctr" eaLnBrk="1" hangingPunct="1">
              <a:buFont typeface="Arial" pitchFamily="34" charset="0"/>
              <a:buNone/>
            </a:pPr>
            <a:r>
              <a:rPr lang="sl-SI" dirty="0">
                <a:solidFill>
                  <a:srgbClr val="00B050"/>
                </a:solidFill>
              </a:rPr>
              <a:t>ime rodu </a:t>
            </a:r>
            <a:r>
              <a:rPr lang="sl-SI" dirty="0"/>
              <a:t>+ </a:t>
            </a:r>
            <a:r>
              <a:rPr lang="sl-SI" dirty="0">
                <a:solidFill>
                  <a:srgbClr val="D60093"/>
                </a:solidFill>
              </a:rPr>
              <a:t>vrstni pridevek</a:t>
            </a:r>
          </a:p>
          <a:p>
            <a:pPr eaLnBrk="1" hangingPunct="1">
              <a:buFont typeface="Arial" pitchFamily="34" charset="0"/>
              <a:buNone/>
            </a:pPr>
            <a:endParaRPr lang="sl-SI" dirty="0"/>
          </a:p>
          <a:p>
            <a:pPr eaLnBrk="1" hangingPunct="1">
              <a:buFont typeface="Arial" pitchFamily="34" charset="0"/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</a:t>
            </a:r>
            <a:r>
              <a:rPr lang="sl-SI" dirty="0" smtClean="0"/>
              <a:t>              </a:t>
            </a:r>
            <a:r>
              <a:rPr lang="sl-SI" dirty="0" smtClean="0">
                <a:solidFill>
                  <a:srgbClr val="FF0000"/>
                </a:solidFill>
              </a:rPr>
              <a:t>H</a:t>
            </a:r>
            <a:r>
              <a:rPr lang="sl-SI" dirty="0" smtClean="0"/>
              <a:t>omo </a:t>
            </a:r>
            <a:r>
              <a:rPr lang="sl-SI" dirty="0" smtClean="0">
                <a:solidFill>
                  <a:srgbClr val="FF0000"/>
                </a:solidFill>
              </a:rPr>
              <a:t>s</a:t>
            </a:r>
            <a:r>
              <a:rPr lang="sl-SI" dirty="0" smtClean="0"/>
              <a:t>apiens</a:t>
            </a:r>
            <a:endParaRPr lang="en-GB" dirty="0" smtClean="0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5861089" y="5173425"/>
            <a:ext cx="1639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dirty="0">
                <a:latin typeface="Calibri" pitchFamily="34" charset="0"/>
              </a:rPr>
              <a:t>velika začetnica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 flipV="1">
            <a:off x="7037862" y="4529139"/>
            <a:ext cx="142875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8532419" y="5332541"/>
            <a:ext cx="3040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dirty="0">
                <a:latin typeface="Calibri" pitchFamily="34" charset="0"/>
              </a:rPr>
              <a:t>mala začetnica, </a:t>
            </a:r>
            <a:endParaRPr lang="sl-SI" dirty="0" smtClean="0">
              <a:latin typeface="Calibri" pitchFamily="34" charset="0"/>
            </a:endParaRPr>
          </a:p>
          <a:p>
            <a:pPr eaLnBrk="1" hangingPunct="1"/>
            <a:r>
              <a:rPr lang="sl-SI" dirty="0" smtClean="0">
                <a:latin typeface="Calibri" pitchFamily="34" charset="0"/>
              </a:rPr>
              <a:t>razen </a:t>
            </a:r>
            <a:r>
              <a:rPr lang="sl-SI" dirty="0">
                <a:latin typeface="Calibri" pitchFamily="34" charset="0"/>
              </a:rPr>
              <a:t>če je ime raziskovalca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 flipH="1" flipV="1">
            <a:off x="8685922" y="4714876"/>
            <a:ext cx="423069" cy="5714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H="1">
            <a:off x="7417594" y="3020221"/>
            <a:ext cx="50779" cy="1188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 flipH="1">
            <a:off x="8470754" y="3098007"/>
            <a:ext cx="1071562" cy="114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12290" name="Picture 2" descr="http://www.pomurje.si/images/iman/gal1_cloveskot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62" y="152237"/>
            <a:ext cx="1584176" cy="22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4" y="208940"/>
            <a:ext cx="6204066" cy="48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9"/>
    </mc:Choice>
    <mc:Fallback xmlns="">
      <p:transition spd="slow" advTm="3081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749"/>
            <a:ext cx="61709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zultat iskanja slik za dihotomni kljuÄ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37" y="2924945"/>
            <a:ext cx="2699536" cy="26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61"/>
    </mc:Choice>
    <mc:Fallback xmlns="">
      <p:transition spd="slow" advTm="5026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4295800" y="260648"/>
            <a:ext cx="38884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ORGANIZMI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919536" y="1628800"/>
            <a:ext cx="38884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EVKARIONTI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393544" y="1621224"/>
            <a:ext cx="388843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PROKARIONTI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775520" y="2852936"/>
            <a:ext cx="194421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enocelični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079776" y="2852936"/>
            <a:ext cx="194421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večcelični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536160" y="2852936"/>
            <a:ext cx="194421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enocelični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789280" y="4061800"/>
            <a:ext cx="2074472" cy="1671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PROTISTI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l-SI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evglena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l-SI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paramecij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sl-SI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alge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4092360" y="4221088"/>
            <a:ext cx="1944216" cy="1678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RASTLINE</a:t>
            </a:r>
          </a:p>
          <a:p>
            <a:pPr algn="ctr"/>
            <a:r>
              <a:rPr lang="sl-SI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ŽIVALI</a:t>
            </a:r>
          </a:p>
          <a:p>
            <a:pPr algn="ctr"/>
            <a:r>
              <a:rPr lang="sl-SI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GLIVE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7559056" y="4030012"/>
            <a:ext cx="194421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BAKTERIJE</a:t>
            </a:r>
          </a:p>
        </p:txBody>
      </p:sp>
      <p:cxnSp>
        <p:nvCxnSpPr>
          <p:cNvPr id="14" name="Raven puščični povezovalnik 13"/>
          <p:cNvCxnSpPr/>
          <p:nvPr/>
        </p:nvCxnSpPr>
        <p:spPr>
          <a:xfrm flipH="1">
            <a:off x="5064468" y="980728"/>
            <a:ext cx="239444" cy="64049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6911508" y="1123464"/>
            <a:ext cx="192604" cy="50533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3047370" y="2327548"/>
            <a:ext cx="119722" cy="5253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/>
          <p:cNvCxnSpPr/>
          <p:nvPr/>
        </p:nvCxnSpPr>
        <p:spPr>
          <a:xfrm>
            <a:off x="4415522" y="2348880"/>
            <a:ext cx="240318" cy="504056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/>
          <p:cNvCxnSpPr/>
          <p:nvPr/>
        </p:nvCxnSpPr>
        <p:spPr>
          <a:xfrm>
            <a:off x="2761388" y="3647860"/>
            <a:ext cx="0" cy="38215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>
            <a:endCxn id="10" idx="0"/>
          </p:cNvCxnSpPr>
          <p:nvPr/>
        </p:nvCxnSpPr>
        <p:spPr>
          <a:xfrm>
            <a:off x="5051884" y="3609184"/>
            <a:ext cx="12584" cy="611904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>
            <a:off x="8508268" y="2399166"/>
            <a:ext cx="0" cy="38215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/>
          <p:cNvCxnSpPr/>
          <p:nvPr/>
        </p:nvCxnSpPr>
        <p:spPr>
          <a:xfrm>
            <a:off x="8489880" y="3609184"/>
            <a:ext cx="0" cy="382152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99384"/>
            <a:ext cx="1191660" cy="88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61" y="5853331"/>
            <a:ext cx="1262945" cy="7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5060237"/>
            <a:ext cx="2229141" cy="119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7" descr="Rezultat iskanja slik za rastline Å¾ival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5430325"/>
            <a:ext cx="1577752" cy="118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73"/>
    </mc:Choice>
    <mc:Fallback xmlns="">
      <p:transition spd="slow" advTm="429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1886" y="188640"/>
            <a:ext cx="10276114" cy="4873752"/>
          </a:xfrm>
        </p:spPr>
        <p:txBody>
          <a:bodyPr>
            <a:normAutofit/>
          </a:bodyPr>
          <a:lstStyle/>
          <a:p>
            <a:pPr algn="just"/>
            <a:r>
              <a:rPr lang="sl-SI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SISTEMATIKA</a:t>
            </a:r>
            <a:r>
              <a:rPr lang="sl-SI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smtClean="0">
                <a:latin typeface="Arial" pitchFamily="34" charset="0"/>
                <a:cs typeface="Arial" pitchFamily="34" charset="0"/>
              </a:rPr>
              <a:t>je veda, ki se ukvarja z razvrščanjem organizmov v sistematske kategorije.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1328437"/>
            <a:ext cx="7933240" cy="54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5"/>
    </mc:Choice>
    <mc:Fallback xmlns="">
      <p:transition spd="slow" advTm="103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6571" y="260649"/>
            <a:ext cx="11416938" cy="4525963"/>
          </a:xfrm>
        </p:spPr>
        <p:txBody>
          <a:bodyPr>
            <a:normAutofit/>
          </a:bodyPr>
          <a:lstStyle/>
          <a:p>
            <a:pPr algn="just"/>
            <a:r>
              <a:rPr lang="sl-SI" sz="3600" dirty="0"/>
              <a:t>Živa bitja razvrščamo v sistem glede na njihovo </a:t>
            </a:r>
            <a:r>
              <a:rPr lang="sl-SI" sz="3600" b="1" u="sng" dirty="0"/>
              <a:t>sorodnost </a:t>
            </a:r>
            <a:r>
              <a:rPr lang="sl-SI" sz="3600" dirty="0"/>
              <a:t>oz. glede na </a:t>
            </a:r>
            <a:r>
              <a:rPr lang="sl-SI" sz="3600" b="1" dirty="0"/>
              <a:t>njihov razvoj v geološki zgodovini (evoluciji).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36" y="1988840"/>
            <a:ext cx="8257936" cy="46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59"/>
    </mc:Choice>
    <mc:Fallback xmlns="">
      <p:transition spd="slow" advTm="550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5943" y="188640"/>
            <a:ext cx="10364553" cy="6552728"/>
          </a:xfrm>
        </p:spPr>
        <p:txBody>
          <a:bodyPr>
            <a:normAutofit/>
          </a:bodyPr>
          <a:lstStyle/>
          <a:p>
            <a:r>
              <a:rPr lang="sl-SI" sz="3600" dirty="0" smtClean="0"/>
              <a:t>Domena: </a:t>
            </a:r>
            <a:r>
              <a:rPr lang="sl-SI" sz="3600" dirty="0" smtClean="0">
                <a:solidFill>
                  <a:srgbClr val="7030A0"/>
                </a:solidFill>
              </a:rPr>
              <a:t>PROKARIONTI</a:t>
            </a:r>
            <a:r>
              <a:rPr lang="sl-SI" sz="3600" dirty="0" smtClean="0"/>
              <a:t> (</a:t>
            </a:r>
            <a:r>
              <a:rPr lang="sl-SI" sz="3600" dirty="0" smtClean="0">
                <a:solidFill>
                  <a:srgbClr val="FF0000"/>
                </a:solidFill>
              </a:rPr>
              <a:t>bakterije</a:t>
            </a:r>
            <a:r>
              <a:rPr lang="sl-SI" sz="3600" dirty="0" smtClean="0"/>
              <a:t>)</a:t>
            </a:r>
          </a:p>
          <a:p>
            <a:r>
              <a:rPr lang="sl-SI" sz="3600" dirty="0" smtClean="0"/>
              <a:t>Domena </a:t>
            </a:r>
            <a:r>
              <a:rPr lang="sl-SI" sz="3600" dirty="0" smtClean="0">
                <a:solidFill>
                  <a:srgbClr val="7030A0"/>
                </a:solidFill>
              </a:rPr>
              <a:t>EVKARIONTI</a:t>
            </a:r>
          </a:p>
          <a:p>
            <a:r>
              <a:rPr lang="sl-SI" sz="3600" dirty="0" smtClean="0"/>
              <a:t>Vsa </a:t>
            </a:r>
            <a:r>
              <a:rPr lang="sl-SI" sz="3600" dirty="0"/>
              <a:t>živa bitja, katerih celice imajo jedro, uvrstimo v štiri kraljestva: </a:t>
            </a:r>
            <a:endParaRPr lang="sl-SI" sz="3600" dirty="0" smtClean="0"/>
          </a:p>
          <a:p>
            <a:r>
              <a:rPr lang="sl-SI" sz="3600" dirty="0">
                <a:solidFill>
                  <a:srgbClr val="FF0000"/>
                </a:solidFill>
              </a:rPr>
              <a:t>p</a:t>
            </a:r>
            <a:r>
              <a:rPr lang="sl-SI" sz="3600" dirty="0" smtClean="0">
                <a:solidFill>
                  <a:srgbClr val="FF0000"/>
                </a:solidFill>
              </a:rPr>
              <a:t>rotisti </a:t>
            </a:r>
            <a:r>
              <a:rPr lang="sl-SI" sz="3600" dirty="0" smtClean="0"/>
              <a:t>(enocelični organizmi), </a:t>
            </a:r>
          </a:p>
          <a:p>
            <a:r>
              <a:rPr lang="sl-SI" sz="3600" dirty="0" smtClean="0">
                <a:solidFill>
                  <a:srgbClr val="FF0000"/>
                </a:solidFill>
              </a:rPr>
              <a:t>rastline</a:t>
            </a:r>
            <a:r>
              <a:rPr lang="sl-SI" sz="3600" dirty="0"/>
              <a:t>, </a:t>
            </a:r>
            <a:endParaRPr lang="sl-SI" sz="3600" dirty="0" smtClean="0"/>
          </a:p>
          <a:p>
            <a:r>
              <a:rPr lang="sl-SI" sz="3600" dirty="0" smtClean="0">
                <a:solidFill>
                  <a:srgbClr val="FF0000"/>
                </a:solidFill>
              </a:rPr>
              <a:t>glive </a:t>
            </a:r>
            <a:r>
              <a:rPr lang="sl-SI" sz="3600" dirty="0"/>
              <a:t>in </a:t>
            </a:r>
            <a:endParaRPr lang="sl-SI" sz="3600" dirty="0" smtClean="0"/>
          </a:p>
          <a:p>
            <a:r>
              <a:rPr lang="sl-SI" sz="3600" dirty="0" smtClean="0">
                <a:solidFill>
                  <a:srgbClr val="FF0000"/>
                </a:solidFill>
              </a:rPr>
              <a:t>živali</a:t>
            </a:r>
            <a:r>
              <a:rPr lang="sl-SI" sz="3600" dirty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19" y="3174502"/>
            <a:ext cx="6109188" cy="34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4"/>
    </mc:Choice>
    <mc:Fallback xmlns="">
      <p:transition spd="slow" advTm="461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1" y="-10619"/>
            <a:ext cx="11527995" cy="66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6"/>
    </mc:Choice>
    <mc:Fallback xmlns="">
      <p:transition spd="slow" advTm="312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5943" y="260648"/>
            <a:ext cx="104720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Arial" pitchFamily="34" charset="0"/>
                <a:cs typeface="Arial" pitchFamily="34" charset="0"/>
              </a:rPr>
              <a:t>Sistematske kategorije so:</a:t>
            </a:r>
          </a:p>
          <a:p>
            <a:pPr marL="457200" indent="-457200"/>
            <a:endParaRPr lang="sl-SI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sl-SI" sz="2800" dirty="0">
                <a:latin typeface="Arial" pitchFamily="34" charset="0"/>
                <a:cs typeface="Arial" pitchFamily="34" charset="0"/>
              </a:rPr>
              <a:t>domena </a:t>
            </a:r>
          </a:p>
          <a:p>
            <a:pPr marL="457200" indent="-457200">
              <a:buFont typeface="Arial" charset="0"/>
              <a:buChar char="•"/>
            </a:pP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kraljestvo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sl-SI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sl-SI" sz="2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najširša</a:t>
            </a:r>
            <a:r>
              <a:rPr lang="sl-SI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sistematska enota</a:t>
            </a:r>
          </a:p>
          <a:p>
            <a:pPr marL="457200" indent="-457200">
              <a:buFont typeface="Arial" charset="0"/>
              <a:buChar char="•"/>
            </a:pP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deblo</a:t>
            </a:r>
          </a:p>
          <a:p>
            <a:pPr marL="457200" indent="-457200">
              <a:buFont typeface="Arial" charset="0"/>
              <a:buChar char="•"/>
            </a:pP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razred</a:t>
            </a:r>
          </a:p>
          <a:p>
            <a:pPr marL="457200" indent="-457200">
              <a:buFont typeface="Arial" charset="0"/>
              <a:buChar char="•"/>
            </a:pP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red                         </a:t>
            </a:r>
          </a:p>
          <a:p>
            <a:pPr marL="457200" indent="-457200">
              <a:buFont typeface="Arial" charset="0"/>
              <a:buChar char="•"/>
            </a:pP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družina</a:t>
            </a:r>
          </a:p>
          <a:p>
            <a:pPr marL="457200" indent="-457200">
              <a:buFont typeface="Arial" charset="0"/>
              <a:buChar char="•"/>
            </a:pP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rod</a:t>
            </a:r>
          </a:p>
          <a:p>
            <a:pPr marL="457200" indent="-457200">
              <a:buFont typeface="Arial" charset="0"/>
              <a:buChar char="•"/>
            </a:pP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vrsta</a:t>
            </a: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sl-SI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l-SI" sz="2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najožja</a:t>
            </a:r>
            <a:r>
              <a:rPr lang="sl-SI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, osnovna </a:t>
            </a:r>
          </a:p>
          <a:p>
            <a:r>
              <a:rPr lang="sl-SI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sistematska enota</a:t>
            </a:r>
          </a:p>
        </p:txBody>
      </p:sp>
      <p:pic>
        <p:nvPicPr>
          <p:cNvPr id="4" name="Picture 2" descr="http://upload.wikimedia.org/wikipedia/commons/thumb/e/e3/Biological_classification_L_Pengo_sl.svg/230px-Biological_classification_L_Pengo_s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39" y="2022960"/>
            <a:ext cx="186199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949" y="1769172"/>
            <a:ext cx="1866040" cy="48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0"/>
    </mc:Choice>
    <mc:Fallback xmlns="">
      <p:transition spd="slow" advTm="2333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9" y="235131"/>
            <a:ext cx="10093071" cy="662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39"/>
    </mc:Choice>
    <mc:Fallback xmlns="">
      <p:transition spd="slow" advTm="96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>
            <a:spLocks noChangeArrowheads="1"/>
          </p:cNvSpPr>
          <p:nvPr/>
        </p:nvSpPr>
        <p:spPr bwMode="auto">
          <a:xfrm>
            <a:off x="248194" y="1"/>
            <a:ext cx="1175657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sl-SI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VRSTA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Je </a:t>
            </a:r>
            <a:r>
              <a:rPr lang="sl-SI" sz="2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osnovna sistematska kategorija</a:t>
            </a:r>
            <a:r>
              <a:rPr lang="sl-SI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l-SI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Predstavniki iste vrste </a:t>
            </a:r>
            <a:r>
              <a:rPr lang="sl-SI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 lahko med seboj spolno razmnožujejo in imajo plodne potomce.</a:t>
            </a:r>
          </a:p>
          <a:p>
            <a:pPr marL="457200" indent="-457200">
              <a:buFont typeface="Arial" charset="0"/>
              <a:buChar char="•"/>
            </a:pPr>
            <a:endParaRPr lang="sl-SI" sz="20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67" y="3139126"/>
            <a:ext cx="4905644" cy="31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9904-otroci_koncer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923" y="3186751"/>
            <a:ext cx="4013933" cy="315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7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4"/>
    </mc:Choice>
    <mc:Fallback xmlns="">
      <p:transition spd="slow" advTm="1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>
            <a:spLocks noChangeArrowheads="1"/>
          </p:cNvSpPr>
          <p:nvPr/>
        </p:nvSpPr>
        <p:spPr bwMode="auto">
          <a:xfrm>
            <a:off x="1514912" y="1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</a:pPr>
            <a:r>
              <a:rPr lang="sl-SI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Carl Linne </a:t>
            </a:r>
            <a:r>
              <a:rPr lang="sl-SI" sz="3200" dirty="0">
                <a:latin typeface="Arial" pitchFamily="34" charset="0"/>
                <a:cs typeface="Arial" pitchFamily="34" charset="0"/>
              </a:rPr>
              <a:t>(1707-1778) je uvedel dvojno latinsko poimenovanje rastlinskih in živalskih vrst.</a:t>
            </a:r>
            <a:endParaRPr lang="sl-SI" sz="28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150000"/>
              </a:lnSpc>
            </a:pPr>
            <a:endParaRPr lang="sl-SI" sz="2800" dirty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150000"/>
              </a:lnSpc>
            </a:pPr>
            <a:endParaRPr lang="sl-SI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sl-SI" sz="2000" dirty="0">
              <a:latin typeface="Comic Sans MS" pitchFamily="66" charset="0"/>
            </a:endParaRPr>
          </a:p>
          <a:p>
            <a:pPr eaLnBrk="1" hangingPunct="1">
              <a:buFontTx/>
              <a:buAutoNum type="arabicPeriod"/>
            </a:pPr>
            <a:endParaRPr lang="sl-SI" sz="2000" dirty="0">
              <a:latin typeface="Comic Sans MS" pitchFamily="66" charset="0"/>
            </a:endParaRPr>
          </a:p>
        </p:txBody>
      </p:sp>
      <p:pic>
        <p:nvPicPr>
          <p:cNvPr id="5122" name="Picture 2" descr="Carl von Linné, Alexander Roslin, 1775. Slika je razstavljena na Švedski kraljevi akademiji znanost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99" y="2046165"/>
            <a:ext cx="3706841" cy="44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rboretumvolcjipotok.files.wordpress.com/2011/12/dob.jpg?w=300&amp;h=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3" y="1861408"/>
            <a:ext cx="6215491" cy="46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2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57"/>
    </mc:Choice>
    <mc:Fallback xmlns="">
      <p:transition spd="slow" advTm="26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177</Words>
  <Application>Microsoft Office PowerPoint</Application>
  <PresentationFormat>Širokozaslonsko</PresentationFormat>
  <Paragraphs>53</Paragraphs>
  <Slides>12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Wingdings</vt:lpstr>
      <vt:lpstr>Wingdings 3</vt:lpstr>
      <vt:lpstr>Officeova tema</vt:lpstr>
      <vt:lpstr>Naelektrena sejna soba</vt:lpstr>
      <vt:lpstr>Razvrščanje organizmov v sistem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Razvrščanje organizmov v sistem</dc:title>
  <dc:creator>Učitelj</dc:creator>
  <cp:lastModifiedBy>Uporabnik</cp:lastModifiedBy>
  <cp:revision>3</cp:revision>
  <dcterms:created xsi:type="dcterms:W3CDTF">2020-10-27T16:32:16Z</dcterms:created>
  <dcterms:modified xsi:type="dcterms:W3CDTF">2021-11-27T09:23:14Z</dcterms:modified>
</cp:coreProperties>
</file>