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57" r:id="rId4"/>
    <p:sldId id="378" r:id="rId5"/>
    <p:sldId id="258" r:id="rId6"/>
    <p:sldId id="468" r:id="rId7"/>
    <p:sldId id="310" r:id="rId8"/>
    <p:sldId id="416" r:id="rId9"/>
    <p:sldId id="423" r:id="rId10"/>
    <p:sldId id="419" r:id="rId11"/>
    <p:sldId id="477" r:id="rId12"/>
    <p:sldId id="479" r:id="rId13"/>
    <p:sldId id="481" r:id="rId14"/>
    <p:sldId id="482" r:id="rId15"/>
    <p:sldId id="483" r:id="rId16"/>
    <p:sldId id="484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5255F-0A63-4164-8597-509B0A438109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FF29E-191D-49FA-97AA-E17A8AA289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5692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380274-3D8B-40CA-86A3-9C59017B23A2}" type="slidenum">
              <a:rPr lang="en-GB"/>
              <a:pPr/>
              <a:t>5</a:t>
            </a:fld>
            <a:endParaRPr lang="en-GB"/>
          </a:p>
        </p:txBody>
      </p:sp>
      <p:sp>
        <p:nvSpPr>
          <p:cNvPr id="122881" name="Text Box 1"/>
          <p:cNvSpPr txBox="1">
            <a:spLocks noChangeArrowheads="1"/>
          </p:cNvSpPr>
          <p:nvPr/>
        </p:nvSpPr>
        <p:spPr bwMode="auto">
          <a:xfrm>
            <a:off x="3881438" y="8686512"/>
            <a:ext cx="2934540" cy="41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>
              <a:buClrTx/>
              <a:buFontTx/>
              <a:buNone/>
            </a:pPr>
            <a:fld id="{10233E81-C610-4D77-BA2D-2582486ABB93}" type="slidenum">
              <a:rPr lang="en-GB" sz="13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</a:pPr>
              <a:t>5</a:t>
            </a:fld>
            <a:endParaRPr lang="en-GB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88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" y="738188"/>
            <a:ext cx="6478588" cy="3644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686361" y="4342535"/>
            <a:ext cx="5448860" cy="407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4972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20ABA6-EA0D-4395-9935-62E7419DC723}" type="slidenum">
              <a:rPr lang="en-GB"/>
              <a:pPr/>
              <a:t>8</a:t>
            </a:fld>
            <a:endParaRPr lang="en-GB"/>
          </a:p>
        </p:txBody>
      </p:sp>
      <p:sp>
        <p:nvSpPr>
          <p:cNvPr id="146433" name="Text Box 1"/>
          <p:cNvSpPr txBox="1">
            <a:spLocks noChangeArrowheads="1"/>
          </p:cNvSpPr>
          <p:nvPr/>
        </p:nvSpPr>
        <p:spPr bwMode="auto">
          <a:xfrm>
            <a:off x="3881438" y="8686512"/>
            <a:ext cx="2934540" cy="41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>
              <a:buClrTx/>
              <a:buFontTx/>
              <a:buNone/>
            </a:pPr>
            <a:fld id="{1CCC159F-DC96-44BC-8A55-0B14C74E63A3}" type="slidenum">
              <a:rPr lang="en-GB" sz="1300">
                <a:solidFill>
                  <a:srgbClr val="000000"/>
                </a:solidFill>
                <a:latin typeface="Times New Roman" pitchFamily="18" charset="0"/>
              </a:rPr>
              <a:pPr algn="r">
                <a:buClrTx/>
                <a:buFontTx/>
                <a:buNone/>
              </a:pPr>
              <a:t>8</a:t>
            </a:fld>
            <a:endParaRPr lang="en-GB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643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5250" y="738188"/>
            <a:ext cx="6478588" cy="3644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686361" y="4342535"/>
            <a:ext cx="5448860" cy="407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702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2BD763-5186-403D-B850-27A4E8745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AAEA443-FE22-40F2-B2EA-266DE6739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76BD094-6B3F-4D5D-99A2-423BCB420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596788B-385E-415F-A4C4-F04DE625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6D5578A-38AA-4AF8-B722-C8F3A2E1B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659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6C4D4C-BDEA-442F-BE27-402AC53AB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71912F1-76CE-4ECC-AD5B-378A00266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F6A6B67-DE4E-4CB9-97FE-4FF2E436A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D46632A-04E5-439A-BF82-139B4FC29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9DA787A-F22A-4DFC-A019-D76463203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206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92BC881-0B1C-4940-B7BB-5576B0C4FF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783D30A-5C46-4104-B5F2-D302DCB85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6D3A4E0-1280-44F5-AF72-0096BB09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F859FB1-7D6D-4F44-B595-5C4BD94EA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667AE2D-6913-48DC-9D6F-9ACED5C9B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9433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35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361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764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538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349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981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5740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20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02BEE8-A139-44BF-82B9-E0F27AA7B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92D75F8-F85C-4DE4-845B-B778F8AAF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D2D3D42-A05D-4E21-9881-A950C9294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752C537-CACB-4750-97A4-50E60F7E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356D2D2-D55F-43E7-B609-B109DB32E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7627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770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372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670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4866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637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9477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2830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5971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1872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234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9DB5AD-9275-47D4-A8BC-5E348984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39324E0-A5F5-4278-9AB2-47FEAAF34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0AE025F-C4B9-458F-A31D-4C3B7EF87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891F7EE-47D2-4AEA-8213-DDD360504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0C00A4A-313B-4370-8FDE-291D14AA9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39618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2002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57011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8998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16717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81469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40093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09111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12389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694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998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BABAC1-3A8F-48AC-81F4-BEC3CA642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0DDA742-52A7-4485-89B2-995A3E8B67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BFBFE5D-F3B4-4328-B642-6337232C6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B0597C9-A05E-4FEC-9361-BC7A9CB7C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95D0FD6-D446-4C5F-9D3E-59E5DB019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8C937A1-16E6-40B3-A698-1B413119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800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8C67D6-B9E9-433B-880F-A35D6FB49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3DDF786-7B35-4653-ADA1-CA4A07E8A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BCC70EE-E540-4EB1-AE07-61B7C508F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1DE9504B-4632-4F98-A272-16977928A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96121C1E-43FE-4E2D-BED0-D8AF89A546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0FC17184-E364-4518-8EB8-F616CB8E8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B068A3C1-80B0-47BE-9A98-0696C219C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CFF3C6D0-D36A-469F-B288-75A8BDDA9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417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4F8519-73C1-49FC-9743-A885CB4D3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3D78A32D-A6B2-4734-87D1-F4E322700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594635A4-DA04-467D-B8E5-12DFEBB71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EEAC4620-C607-4302-A52D-0AFDB4EE5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463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B7AE7D70-F74E-437A-AE37-2A51F9589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FA827BDD-7765-40B1-B57A-384604D2D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2C60BE0E-CA70-4D0A-9B27-3A1AC36D0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6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661796-76A2-4856-BFDA-9FEECABE4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9F13A97-64CC-4253-8A36-FE89C2BF5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F461466-16C2-48C0-A37A-B4E009A90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6993779-EDDB-40D8-80DA-ACE7EE743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1BEC0A3-FDA4-4347-9663-0EBEB1B6E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0377D23-FF51-48AD-850E-01E0DA4FB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755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031336-B2BF-4933-9C40-957F55330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94848A99-ECB3-4AF4-89D3-BC0F02D748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6BCCAA9-A4DC-4E9F-B55B-8BAB23F1E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33F583C-622F-4CCD-94EB-A5159AF4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E3BD145-7347-4A2F-A588-CA73C350F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7A702DB-A2E0-4802-B30A-91C6D490E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528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8B854EC3-A92C-4F76-A172-43FDED24E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6E18541-0D5B-4D28-B794-1AEF80541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70C8133-299E-4B3A-BF46-9098D226F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9D6B052-C5AE-4378-9254-1764DE7378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3113604-8B72-4B03-8AD3-1F676E63A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245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32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D7821A6-79D0-496A-BDB5-C7B5E61B1678}" type="datetimeFigureOut">
              <a:rPr lang="sl-SI" smtClean="0"/>
              <a:t>19. 01. 2022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41A06FC-4C61-4FF0-B2B5-818BB9BCD3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56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n.wikipedia.org/wiki/File:Acetone-3D-vdW.png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31975" y="1756536"/>
            <a:ext cx="8296293" cy="884311"/>
          </a:xfrm>
        </p:spPr>
        <p:txBody>
          <a:bodyPr>
            <a:normAutofit fontScale="90000"/>
          </a:bodyPr>
          <a:lstStyle/>
          <a:p>
            <a:pPr algn="ctr"/>
            <a:r>
              <a:rPr lang="sl-SI" sz="5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67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ORGANSKE KISIKOVE SPOJINE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52933" y="5121357"/>
            <a:ext cx="8566169" cy="841648"/>
          </a:xfrm>
        </p:spPr>
        <p:txBody>
          <a:bodyPr>
            <a:noAutofit/>
          </a:bodyPr>
          <a:lstStyle/>
          <a:p>
            <a:pPr algn="l"/>
            <a:r>
              <a:rPr lang="sl-SI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Vesna Švab, </a:t>
            </a:r>
            <a:r>
              <a:rPr lang="sl-SI" sz="1800" b="1" cap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</a:t>
            </a:r>
            <a:r>
              <a:rPr lang="sl-SI" sz="1800" b="1" cap="none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bio</a:t>
            </a:r>
            <a:r>
              <a:rPr lang="sl-SI" sz="1800" b="1" cap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sl-SI" sz="1800" b="1" cap="none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kem</a:t>
            </a:r>
            <a:endParaRPr lang="sl-SI" sz="1800" b="1" cap="non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sl-SI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</a:t>
            </a:r>
          </a:p>
          <a:p>
            <a:pPr algn="l"/>
            <a:r>
              <a:rPr lang="sl-SI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9. RAZRED</a:t>
            </a:r>
          </a:p>
        </p:txBody>
      </p:sp>
      <p:sp>
        <p:nvSpPr>
          <p:cNvPr id="7" name="AutoShape 4" descr="Rezultat iskanja slik za chemistry clipar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8" name="Picture 5" descr="http://www.kii3.ntf.uni-lj.si/e-kemija/file.php/1/output/Poimenovanje_alkoholov/organs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102" y="2971265"/>
            <a:ext cx="4286165" cy="322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228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9522C03-1E13-4D05-B5E5-BD0066F27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73" y="57443"/>
            <a:ext cx="9462901" cy="6800557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6F316118-C48B-4029-91CF-87C15EF48A28}"/>
              </a:ext>
            </a:extLst>
          </p:cNvPr>
          <p:cNvSpPr/>
          <p:nvPr/>
        </p:nvSpPr>
        <p:spPr>
          <a:xfrm>
            <a:off x="0" y="0"/>
            <a:ext cx="1669774" cy="6879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DZ, stran 67</a:t>
            </a:r>
          </a:p>
        </p:txBody>
      </p:sp>
    </p:spTree>
    <p:extLst>
      <p:ext uri="{BB962C8B-B14F-4D97-AF65-F5344CB8AC3E}">
        <p14:creationId xmlns:p14="http://schemas.microsoft.com/office/powerpoint/2010/main" val="3027478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415B1AE-0A37-44C5-9936-DD7AF8D96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37" y="214861"/>
            <a:ext cx="10926700" cy="1047896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ACF0E8AB-2026-42C6-A0C3-04ED25A80A81}"/>
              </a:ext>
            </a:extLst>
          </p:cNvPr>
          <p:cNvSpPr/>
          <p:nvPr/>
        </p:nvSpPr>
        <p:spPr>
          <a:xfrm>
            <a:off x="248337" y="5698434"/>
            <a:ext cx="1669774" cy="6879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DZ, stran 68</a:t>
            </a:r>
          </a:p>
        </p:txBody>
      </p:sp>
    </p:spTree>
    <p:extLst>
      <p:ext uri="{BB962C8B-B14F-4D97-AF65-F5344CB8AC3E}">
        <p14:creationId xmlns:p14="http://schemas.microsoft.com/office/powerpoint/2010/main" val="3149791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51818A5-FA5D-4467-B49C-78F389CA5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41" y="182199"/>
            <a:ext cx="2844816" cy="6493601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A7D3070B-6333-4C2D-B465-6842DA9B8DF3}"/>
              </a:ext>
            </a:extLst>
          </p:cNvPr>
          <p:cNvSpPr/>
          <p:nvPr/>
        </p:nvSpPr>
        <p:spPr>
          <a:xfrm>
            <a:off x="10293485" y="6170017"/>
            <a:ext cx="1669774" cy="6879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DZ, stran 68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0716C953-DD35-4B09-A732-2CEEC52B3BCF}"/>
              </a:ext>
            </a:extLst>
          </p:cNvPr>
          <p:cNvSpPr/>
          <p:nvPr/>
        </p:nvSpPr>
        <p:spPr>
          <a:xfrm>
            <a:off x="2540963" y="182199"/>
            <a:ext cx="5238062" cy="5771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Racionalna formula  in ime</a:t>
            </a:r>
          </a:p>
        </p:txBody>
      </p:sp>
    </p:spTree>
    <p:extLst>
      <p:ext uri="{BB962C8B-B14F-4D97-AF65-F5344CB8AC3E}">
        <p14:creationId xmlns:p14="http://schemas.microsoft.com/office/powerpoint/2010/main" val="2461127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6D3A89E-4DC7-4A91-AB67-3CDF9D1CC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89" y="310387"/>
            <a:ext cx="11452621" cy="122835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27056A7-742D-49AF-B5E7-63C60D52E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70" y="2227147"/>
            <a:ext cx="10413860" cy="3706288"/>
          </a:xfrm>
          <a:prstGeom prst="rect">
            <a:avLst/>
          </a:prstGeo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F1A3A452-ACEC-450B-B71F-0E6A0E10401F}"/>
              </a:ext>
            </a:extLst>
          </p:cNvPr>
          <p:cNvSpPr/>
          <p:nvPr/>
        </p:nvSpPr>
        <p:spPr>
          <a:xfrm>
            <a:off x="248337" y="5933856"/>
            <a:ext cx="1669774" cy="6879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DZ, stran 69</a:t>
            </a:r>
          </a:p>
        </p:txBody>
      </p:sp>
    </p:spTree>
    <p:extLst>
      <p:ext uri="{BB962C8B-B14F-4D97-AF65-F5344CB8AC3E}">
        <p14:creationId xmlns:p14="http://schemas.microsoft.com/office/powerpoint/2010/main" val="3012574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956C6B5-ED93-48D3-8256-4FA465B2B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54" y="1502862"/>
            <a:ext cx="10999772" cy="3531176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5F440C32-11A8-4F4E-8BFC-37874034871A}"/>
              </a:ext>
            </a:extLst>
          </p:cNvPr>
          <p:cNvSpPr/>
          <p:nvPr/>
        </p:nvSpPr>
        <p:spPr>
          <a:xfrm>
            <a:off x="10293485" y="6170017"/>
            <a:ext cx="1669774" cy="6879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DZ, stran 69</a:t>
            </a:r>
          </a:p>
        </p:txBody>
      </p:sp>
    </p:spTree>
    <p:extLst>
      <p:ext uri="{BB962C8B-B14F-4D97-AF65-F5344CB8AC3E}">
        <p14:creationId xmlns:p14="http://schemas.microsoft.com/office/powerpoint/2010/main" val="2886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10818" y="716940"/>
            <a:ext cx="10363199" cy="4525963"/>
          </a:xfrm>
        </p:spPr>
        <p:txBody>
          <a:bodyPr>
            <a:normAutofit/>
          </a:bodyPr>
          <a:lstStyle/>
          <a:p>
            <a:r>
              <a:rPr lang="sl-SI" sz="4000" b="1" dirty="0"/>
              <a:t>So spojine OGLJIKA, VODIKA in KISIKA</a:t>
            </a:r>
            <a:r>
              <a:rPr lang="sl-SI" sz="40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5" descr="http://upload.wikimedia.org/wikipedia/commons/thumb/e/ec/Acetone-3D-vdW.png/220px-Acetone-3D-vdW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258" y="1966990"/>
            <a:ext cx="5071484" cy="442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666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6E92F1-FE9B-405C-B17F-07F3621E9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174441"/>
            <a:ext cx="10982739" cy="1325563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rgbClr val="FF0000"/>
                </a:solidFill>
                <a:latin typeface="Arial Rounded MT Bold" panose="020F0704030504030204" pitchFamily="34" charset="0"/>
              </a:rPr>
              <a:t>Glavne funkcionalne skupine s kisikom</a:t>
            </a:r>
          </a:p>
        </p:txBody>
      </p:sp>
      <p:graphicFrame>
        <p:nvGraphicFramePr>
          <p:cNvPr id="13" name="Tabela 13">
            <a:extLst>
              <a:ext uri="{FF2B5EF4-FFF2-40B4-BE49-F238E27FC236}">
                <a16:creationId xmlns:a16="http://schemas.microsoft.com/office/drawing/2014/main" id="{F4EBBFB4-4A0E-4D07-B972-A9FD4522993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81878" y="1697077"/>
          <a:ext cx="10071650" cy="47699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296">
                  <a:extLst>
                    <a:ext uri="{9D8B030D-6E8A-4147-A177-3AD203B41FA5}">
                      <a16:colId xmlns:a16="http://schemas.microsoft.com/office/drawing/2014/main" val="581465481"/>
                    </a:ext>
                  </a:extLst>
                </a:gridCol>
                <a:gridCol w="1437319">
                  <a:extLst>
                    <a:ext uri="{9D8B030D-6E8A-4147-A177-3AD203B41FA5}">
                      <a16:colId xmlns:a16="http://schemas.microsoft.com/office/drawing/2014/main" val="4270057879"/>
                    </a:ext>
                  </a:extLst>
                </a:gridCol>
                <a:gridCol w="1438807">
                  <a:extLst>
                    <a:ext uri="{9D8B030D-6E8A-4147-A177-3AD203B41FA5}">
                      <a16:colId xmlns:a16="http://schemas.microsoft.com/office/drawing/2014/main" val="3493195632"/>
                    </a:ext>
                  </a:extLst>
                </a:gridCol>
                <a:gridCol w="1438807">
                  <a:extLst>
                    <a:ext uri="{9D8B030D-6E8A-4147-A177-3AD203B41FA5}">
                      <a16:colId xmlns:a16="http://schemas.microsoft.com/office/drawing/2014/main" val="1227124622"/>
                    </a:ext>
                  </a:extLst>
                </a:gridCol>
                <a:gridCol w="1438807">
                  <a:extLst>
                    <a:ext uri="{9D8B030D-6E8A-4147-A177-3AD203B41FA5}">
                      <a16:colId xmlns:a16="http://schemas.microsoft.com/office/drawing/2014/main" val="1011018478"/>
                    </a:ext>
                  </a:extLst>
                </a:gridCol>
                <a:gridCol w="1438807">
                  <a:extLst>
                    <a:ext uri="{9D8B030D-6E8A-4147-A177-3AD203B41FA5}">
                      <a16:colId xmlns:a16="http://schemas.microsoft.com/office/drawing/2014/main" val="634860764"/>
                    </a:ext>
                  </a:extLst>
                </a:gridCol>
                <a:gridCol w="1438807">
                  <a:extLst>
                    <a:ext uri="{9D8B030D-6E8A-4147-A177-3AD203B41FA5}">
                      <a16:colId xmlns:a16="http://schemas.microsoft.com/office/drawing/2014/main" val="3989433159"/>
                    </a:ext>
                  </a:extLst>
                </a:gridCol>
              </a:tblGrid>
              <a:tr h="1036468">
                <a:tc>
                  <a:txBody>
                    <a:bodyPr/>
                    <a:lstStyle/>
                    <a:p>
                      <a:pPr algn="ctr"/>
                      <a:r>
                        <a:rPr lang="sl-SI" sz="1400" dirty="0"/>
                        <a:t>kisikove organske spojine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/>
                        <a:t>alkoholi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/>
                        <a:t>aldehidi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/>
                        <a:t>ketoni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/>
                        <a:t>karboksilne kisline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/>
                        <a:t>estri 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dirty="0"/>
                        <a:t>etri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985482"/>
                  </a:ext>
                </a:extLst>
              </a:tr>
              <a:tr h="724414">
                <a:tc>
                  <a:txBody>
                    <a:bodyPr/>
                    <a:lstStyle/>
                    <a:p>
                      <a:pPr algn="ctr"/>
                      <a:r>
                        <a:rPr lang="sl-SI" sz="1400" dirty="0"/>
                        <a:t>funkcionalna skupina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-OH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-CHO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-CO-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-COOH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-COO-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-O-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62210804"/>
                  </a:ext>
                </a:extLst>
              </a:tr>
              <a:tr h="1036468">
                <a:tc>
                  <a:txBody>
                    <a:bodyPr/>
                    <a:lstStyle/>
                    <a:p>
                      <a:pPr algn="ctr"/>
                      <a:r>
                        <a:rPr lang="sl-SI" sz="1400" dirty="0"/>
                        <a:t>ime funkcionalne skupine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hidroksilna skupina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aldehidna</a:t>
                      </a:r>
                      <a:r>
                        <a:rPr lang="sl-SI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skupina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ketonska skupina</a:t>
                      </a:r>
                    </a:p>
                    <a:p>
                      <a:pPr algn="ctr"/>
                      <a:r>
                        <a:rPr lang="sl-SI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sl-SI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karbonilna</a:t>
                      </a:r>
                      <a:r>
                        <a:rPr lang="sl-SI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skupina)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karboksilna skupina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estrska</a:t>
                      </a:r>
                      <a:r>
                        <a:rPr lang="sl-SI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skupina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etrska skupina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65866493"/>
                  </a:ext>
                </a:extLst>
              </a:tr>
              <a:tr h="1972633">
                <a:tc>
                  <a:txBody>
                    <a:bodyPr/>
                    <a:lstStyle/>
                    <a:p>
                      <a:pPr algn="ctr"/>
                      <a:r>
                        <a:rPr lang="sl-SI" sz="1400" dirty="0"/>
                        <a:t>primer</a:t>
                      </a:r>
                    </a:p>
                    <a:p>
                      <a:pPr algn="ctr"/>
                      <a:endParaRPr lang="sl-SI" sz="1400" dirty="0"/>
                    </a:p>
                    <a:p>
                      <a:pPr algn="ctr"/>
                      <a:endParaRPr lang="sl-SI" sz="1400" dirty="0"/>
                    </a:p>
                    <a:p>
                      <a:pPr algn="ctr"/>
                      <a:endParaRPr lang="sl-SI" sz="1400" dirty="0"/>
                    </a:p>
                    <a:p>
                      <a:pPr algn="ctr"/>
                      <a:endParaRPr lang="sl-SI" sz="1400" dirty="0"/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  <a:p>
                      <a:endParaRPr lang="sl-SI" sz="1400" dirty="0"/>
                    </a:p>
                    <a:p>
                      <a:endParaRPr lang="sl-SI" sz="1400" dirty="0"/>
                    </a:p>
                    <a:p>
                      <a:endParaRPr lang="sl-SI" sz="1400" dirty="0"/>
                    </a:p>
                    <a:p>
                      <a:endParaRPr lang="sl-SI" sz="1400" dirty="0"/>
                    </a:p>
                    <a:p>
                      <a:endParaRPr lang="sl-SI" sz="1400" dirty="0"/>
                    </a:p>
                    <a:p>
                      <a:endParaRPr lang="sl-SI" sz="1400" dirty="0"/>
                    </a:p>
                    <a:p>
                      <a:r>
                        <a:rPr lang="sl-SI" sz="1400" dirty="0"/>
                        <a:t>metan</a:t>
                      </a:r>
                      <a:r>
                        <a:rPr lang="sl-SI" sz="1400" dirty="0">
                          <a:solidFill>
                            <a:srgbClr val="FF0000"/>
                          </a:solidFill>
                        </a:rPr>
                        <a:t>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  <a:p>
                      <a:endParaRPr lang="sl-SI" sz="1400" dirty="0"/>
                    </a:p>
                    <a:p>
                      <a:endParaRPr lang="sl-SI" sz="1400" dirty="0"/>
                    </a:p>
                    <a:p>
                      <a:endParaRPr lang="sl-SI" sz="1400" dirty="0"/>
                    </a:p>
                    <a:p>
                      <a:endParaRPr lang="sl-SI" sz="1400" dirty="0"/>
                    </a:p>
                    <a:p>
                      <a:endParaRPr lang="sl-SI" sz="1400" dirty="0"/>
                    </a:p>
                    <a:p>
                      <a:r>
                        <a:rPr lang="sl-SI" sz="1400" dirty="0" err="1"/>
                        <a:t>etan</a:t>
                      </a:r>
                      <a:r>
                        <a:rPr lang="sl-SI" sz="1400" dirty="0" err="1">
                          <a:solidFill>
                            <a:srgbClr val="FF0000"/>
                          </a:solidFill>
                        </a:rPr>
                        <a:t>al</a:t>
                      </a:r>
                      <a:endParaRPr lang="sl-SI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  <a:p>
                      <a:endParaRPr lang="sl-SI" sz="1400" dirty="0"/>
                    </a:p>
                    <a:p>
                      <a:endParaRPr lang="sl-SI" sz="1400" dirty="0"/>
                    </a:p>
                    <a:p>
                      <a:endParaRPr lang="sl-SI" sz="1400" dirty="0"/>
                    </a:p>
                    <a:p>
                      <a:endParaRPr lang="sl-SI" sz="1400" dirty="0"/>
                    </a:p>
                    <a:p>
                      <a:endParaRPr lang="sl-SI" sz="1400" dirty="0"/>
                    </a:p>
                    <a:p>
                      <a:endParaRPr lang="sl-SI" sz="1400" dirty="0"/>
                    </a:p>
                    <a:p>
                      <a:r>
                        <a:rPr lang="sl-SI" sz="1400" dirty="0" err="1"/>
                        <a:t>propan</a:t>
                      </a:r>
                      <a:r>
                        <a:rPr lang="sl-SI" sz="1400" dirty="0" err="1">
                          <a:solidFill>
                            <a:srgbClr val="FF0000"/>
                          </a:solidFill>
                        </a:rPr>
                        <a:t>on</a:t>
                      </a:r>
                      <a:endParaRPr lang="sl-SI" sz="1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  <a:p>
                      <a:endParaRPr lang="sl-SI" sz="1400" dirty="0"/>
                    </a:p>
                    <a:p>
                      <a:endParaRPr lang="sl-SI" sz="1400" dirty="0"/>
                    </a:p>
                    <a:p>
                      <a:endParaRPr lang="sl-SI" sz="1400" dirty="0"/>
                    </a:p>
                    <a:p>
                      <a:endParaRPr lang="sl-SI" sz="1400" dirty="0"/>
                    </a:p>
                    <a:p>
                      <a:endParaRPr lang="sl-SI" sz="1400" dirty="0"/>
                    </a:p>
                    <a:p>
                      <a:r>
                        <a:rPr lang="sl-SI" sz="1400" dirty="0" err="1"/>
                        <a:t>Etan</a:t>
                      </a:r>
                      <a:r>
                        <a:rPr lang="sl-SI" sz="1400" dirty="0" err="1">
                          <a:solidFill>
                            <a:srgbClr val="FF0000"/>
                          </a:solidFill>
                        </a:rPr>
                        <a:t>ojska</a:t>
                      </a:r>
                      <a:r>
                        <a:rPr lang="sl-SI" sz="1400" dirty="0">
                          <a:solidFill>
                            <a:srgbClr val="FF0000"/>
                          </a:solidFill>
                        </a:rPr>
                        <a:t> kislina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  <a:p>
                      <a:endParaRPr lang="sl-SI" sz="1400" dirty="0"/>
                    </a:p>
                    <a:p>
                      <a:endParaRPr lang="sl-SI" sz="1400" dirty="0"/>
                    </a:p>
                    <a:p>
                      <a:endParaRPr lang="sl-SI" sz="1400" dirty="0"/>
                    </a:p>
                    <a:p>
                      <a:endParaRPr lang="sl-SI" sz="1400" dirty="0"/>
                    </a:p>
                    <a:p>
                      <a:endParaRPr lang="sl-SI" sz="1400" dirty="0"/>
                    </a:p>
                    <a:p>
                      <a:r>
                        <a:rPr lang="sl-SI" sz="1400" dirty="0"/>
                        <a:t>etil </a:t>
                      </a:r>
                      <a:r>
                        <a:rPr lang="sl-SI" sz="1400" dirty="0" err="1"/>
                        <a:t>etanoat</a:t>
                      </a:r>
                      <a:endParaRPr lang="sl-SI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sl-SI" sz="1400" dirty="0"/>
                    </a:p>
                    <a:p>
                      <a:endParaRPr lang="sl-SI" sz="1400" dirty="0"/>
                    </a:p>
                    <a:p>
                      <a:endParaRPr lang="sl-SI" sz="1400" dirty="0"/>
                    </a:p>
                    <a:p>
                      <a:endParaRPr lang="sl-SI" sz="1400" dirty="0"/>
                    </a:p>
                    <a:p>
                      <a:endParaRPr lang="sl-SI" sz="1400" dirty="0"/>
                    </a:p>
                    <a:p>
                      <a:endParaRPr lang="sl-SI" sz="1400" dirty="0"/>
                    </a:p>
                    <a:p>
                      <a:r>
                        <a:rPr lang="sl-SI" sz="1400" dirty="0"/>
                        <a:t>dietileter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7504765"/>
                  </a:ext>
                </a:extLst>
              </a:tr>
            </a:tbl>
          </a:graphicData>
        </a:graphic>
      </p:graphicFrame>
      <p:pic>
        <p:nvPicPr>
          <p:cNvPr id="15" name="Slika 14">
            <a:extLst>
              <a:ext uri="{FF2B5EF4-FFF2-40B4-BE49-F238E27FC236}">
                <a16:creationId xmlns:a16="http://schemas.microsoft.com/office/drawing/2014/main" id="{7F3FF049-B137-4A7C-B720-2FA7A0530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754" y="4533127"/>
            <a:ext cx="1032786" cy="1032786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74BFCEC4-3478-4D3A-A1E8-E7B3E232B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817" y="4824753"/>
            <a:ext cx="883314" cy="641972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B5B3D837-7BC1-4DF8-B38A-3CFE2364B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2843" y="4706264"/>
            <a:ext cx="1108786" cy="820501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7FC33A92-9551-4903-8959-7E083AAA4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823" y="4603760"/>
            <a:ext cx="975443" cy="747839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4120E9B4-4C0B-4A67-829E-E3EC43CC51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8220" y="4647055"/>
            <a:ext cx="1214788" cy="601067"/>
          </a:xfrm>
          <a:prstGeom prst="rect">
            <a:avLst/>
          </a:prstGeom>
        </p:spPr>
      </p:pic>
      <p:pic>
        <p:nvPicPr>
          <p:cNvPr id="27" name="Slika 26">
            <a:extLst>
              <a:ext uri="{FF2B5EF4-FFF2-40B4-BE49-F238E27FC236}">
                <a16:creationId xmlns:a16="http://schemas.microsoft.com/office/drawing/2014/main" id="{1329584B-B949-4FD6-8DE3-DDFF187C99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1875" y="4549794"/>
            <a:ext cx="1032786" cy="770618"/>
          </a:xfrm>
          <a:prstGeom prst="rect">
            <a:avLst/>
          </a:prstGeom>
        </p:spPr>
      </p:pic>
      <p:sp>
        <p:nvSpPr>
          <p:cNvPr id="28" name="Elipsa 27">
            <a:extLst>
              <a:ext uri="{FF2B5EF4-FFF2-40B4-BE49-F238E27FC236}">
                <a16:creationId xmlns:a16="http://schemas.microsoft.com/office/drawing/2014/main" id="{D348C50D-D4FC-48B6-889B-4F0EC269104D}"/>
              </a:ext>
            </a:extLst>
          </p:cNvPr>
          <p:cNvSpPr/>
          <p:nvPr/>
        </p:nvSpPr>
        <p:spPr>
          <a:xfrm>
            <a:off x="3108013" y="4852413"/>
            <a:ext cx="344108" cy="318682"/>
          </a:xfrm>
          <a:prstGeom prst="ellipse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29" name="Elipsa 28">
            <a:extLst>
              <a:ext uri="{FF2B5EF4-FFF2-40B4-BE49-F238E27FC236}">
                <a16:creationId xmlns:a16="http://schemas.microsoft.com/office/drawing/2014/main" id="{29265448-9113-495A-A973-1FEBB3B5475A}"/>
              </a:ext>
            </a:extLst>
          </p:cNvPr>
          <p:cNvSpPr/>
          <p:nvPr/>
        </p:nvSpPr>
        <p:spPr>
          <a:xfrm>
            <a:off x="4326381" y="4795720"/>
            <a:ext cx="552916" cy="808438"/>
          </a:xfrm>
          <a:prstGeom prst="ellipse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30" name="Elipsa 29">
            <a:extLst>
              <a:ext uri="{FF2B5EF4-FFF2-40B4-BE49-F238E27FC236}">
                <a16:creationId xmlns:a16="http://schemas.microsoft.com/office/drawing/2014/main" id="{0D82A3E7-7833-42B9-84E4-C615A0538490}"/>
              </a:ext>
            </a:extLst>
          </p:cNvPr>
          <p:cNvSpPr/>
          <p:nvPr/>
        </p:nvSpPr>
        <p:spPr>
          <a:xfrm>
            <a:off x="5719357" y="5042341"/>
            <a:ext cx="315757" cy="499185"/>
          </a:xfrm>
          <a:prstGeom prst="ellipse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32" name="Elipsa 31">
            <a:extLst>
              <a:ext uri="{FF2B5EF4-FFF2-40B4-BE49-F238E27FC236}">
                <a16:creationId xmlns:a16="http://schemas.microsoft.com/office/drawing/2014/main" id="{5ADCE07C-93A1-4801-883E-A13AA9E7946B}"/>
              </a:ext>
            </a:extLst>
          </p:cNvPr>
          <p:cNvSpPr/>
          <p:nvPr/>
        </p:nvSpPr>
        <p:spPr>
          <a:xfrm>
            <a:off x="7305889" y="4549558"/>
            <a:ext cx="441197" cy="808438"/>
          </a:xfrm>
          <a:prstGeom prst="ellipse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33" name="Elipsa 32">
            <a:extLst>
              <a:ext uri="{FF2B5EF4-FFF2-40B4-BE49-F238E27FC236}">
                <a16:creationId xmlns:a16="http://schemas.microsoft.com/office/drawing/2014/main" id="{5B3B0C55-18EB-4F29-A4E0-844FC1D8C97A}"/>
              </a:ext>
            </a:extLst>
          </p:cNvPr>
          <p:cNvSpPr/>
          <p:nvPr/>
        </p:nvSpPr>
        <p:spPr>
          <a:xfrm>
            <a:off x="8394911" y="4649910"/>
            <a:ext cx="441197" cy="708086"/>
          </a:xfrm>
          <a:prstGeom prst="ellipse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34" name="Elipsa 33">
            <a:extLst>
              <a:ext uri="{FF2B5EF4-FFF2-40B4-BE49-F238E27FC236}">
                <a16:creationId xmlns:a16="http://schemas.microsoft.com/office/drawing/2014/main" id="{6E5EE792-427A-4881-BE42-1E1601CF936C}"/>
              </a:ext>
            </a:extLst>
          </p:cNvPr>
          <p:cNvSpPr/>
          <p:nvPr/>
        </p:nvSpPr>
        <p:spPr>
          <a:xfrm>
            <a:off x="9990858" y="4650144"/>
            <a:ext cx="170677" cy="392573"/>
          </a:xfrm>
          <a:prstGeom prst="ellipse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350"/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D480C53D-0667-4A6E-9ED5-7BC3ABFF3908}"/>
              </a:ext>
            </a:extLst>
          </p:cNvPr>
          <p:cNvSpPr txBox="1"/>
          <p:nvPr/>
        </p:nvSpPr>
        <p:spPr>
          <a:xfrm>
            <a:off x="302739" y="1159707"/>
            <a:ext cx="11332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dirty="0"/>
              <a:t>Funkcionalne skupine so značilne skupine v molekulah nekaterih organskih spojin. </a:t>
            </a: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CA9FDC08-86BC-4720-A176-2F39E77E7E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5664" y="174441"/>
            <a:ext cx="1226336" cy="81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81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F70C828-B3B8-425E-B5E4-8D03F22CC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24" y="193287"/>
            <a:ext cx="10831696" cy="5664173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F1F7F4A-9864-4C3B-8ABA-9CB8890CC57C}"/>
              </a:ext>
            </a:extLst>
          </p:cNvPr>
          <p:cNvSpPr txBox="1"/>
          <p:nvPr/>
        </p:nvSpPr>
        <p:spPr>
          <a:xfrm>
            <a:off x="4260574" y="6089888"/>
            <a:ext cx="36708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dirty="0">
                <a:solidFill>
                  <a:srgbClr val="FF0000"/>
                </a:solidFill>
              </a:rPr>
              <a:t>REŠI NALOGE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E6481988-BB2E-45C5-8EFC-8BE8D1542925}"/>
              </a:ext>
            </a:extLst>
          </p:cNvPr>
          <p:cNvSpPr/>
          <p:nvPr/>
        </p:nvSpPr>
        <p:spPr>
          <a:xfrm>
            <a:off x="304801" y="5976730"/>
            <a:ext cx="1669774" cy="6879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DZ, stran 65</a:t>
            </a:r>
          </a:p>
        </p:txBody>
      </p:sp>
    </p:spTree>
    <p:extLst>
      <p:ext uri="{BB962C8B-B14F-4D97-AF65-F5344CB8AC3E}">
        <p14:creationId xmlns:p14="http://schemas.microsoft.com/office/powerpoint/2010/main" val="116393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980481" y="99371"/>
            <a:ext cx="8228160" cy="10657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lIns="0" tIns="32656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3700" b="1" dirty="0" err="1">
                <a:solidFill>
                  <a:srgbClr val="00B050"/>
                </a:solidFill>
                <a:latin typeface="Bookman Old Style" pitchFamily="18" charset="0"/>
                <a:ea typeface="Droid Sans Fallback" charset="0"/>
                <a:cs typeface="Droid Sans Fallback" charset="0"/>
              </a:rPr>
              <a:t>Organske</a:t>
            </a:r>
            <a:r>
              <a:rPr lang="en-GB" sz="3700" b="1" dirty="0">
                <a:solidFill>
                  <a:srgbClr val="00B050"/>
                </a:solidFill>
                <a:latin typeface="Bookman Old Style" pitchFamily="18" charset="0"/>
                <a:ea typeface="Droid Sans Fallback" charset="0"/>
                <a:cs typeface="Droid Sans Fallback" charset="0"/>
              </a:rPr>
              <a:t> </a:t>
            </a:r>
            <a:r>
              <a:rPr lang="en-GB" sz="3700" b="1" dirty="0" err="1">
                <a:solidFill>
                  <a:srgbClr val="00B050"/>
                </a:solidFill>
                <a:latin typeface="Bookman Old Style" pitchFamily="18" charset="0"/>
                <a:ea typeface="Droid Sans Fallback" charset="0"/>
                <a:cs typeface="Droid Sans Fallback" charset="0"/>
              </a:rPr>
              <a:t>kisikove</a:t>
            </a:r>
            <a:r>
              <a:rPr lang="en-GB" sz="3700" b="1" dirty="0">
                <a:solidFill>
                  <a:srgbClr val="00B050"/>
                </a:solidFill>
                <a:latin typeface="Bookman Old Style" pitchFamily="18" charset="0"/>
                <a:ea typeface="Droid Sans Fallback" charset="0"/>
                <a:cs typeface="Droid Sans Fallback" charset="0"/>
              </a:rPr>
              <a:t> </a:t>
            </a:r>
            <a:r>
              <a:rPr lang="en-GB" sz="3700" b="1" dirty="0" err="1">
                <a:solidFill>
                  <a:srgbClr val="00B050"/>
                </a:solidFill>
                <a:latin typeface="Bookman Old Style" pitchFamily="18" charset="0"/>
                <a:ea typeface="Droid Sans Fallback" charset="0"/>
                <a:cs typeface="Droid Sans Fallback" charset="0"/>
              </a:rPr>
              <a:t>spojine</a:t>
            </a:r>
            <a:endParaRPr lang="en-GB" sz="3700" b="1" dirty="0">
              <a:solidFill>
                <a:srgbClr val="00B050"/>
              </a:solidFill>
              <a:latin typeface="Bookman Old Style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458376" y="5983829"/>
            <a:ext cx="849600" cy="260667"/>
          </a:xfrm>
          <a:prstGeom prst="rightArrow">
            <a:avLst>
              <a:gd name="adj1" fmla="val 50000"/>
              <a:gd name="adj2" fmla="val 81492"/>
            </a:avLst>
          </a:prstGeom>
          <a:solidFill>
            <a:srgbClr val="00AE00"/>
          </a:solidFill>
          <a:ln w="9360" cap="sq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sl-SI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557987" y="5876034"/>
            <a:ext cx="544320" cy="41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sl-SI" sz="4000" dirty="0">
                <a:solidFill>
                  <a:srgbClr val="FF0000"/>
                </a:solidFill>
                <a:latin typeface="Bookman Old Style" pitchFamily="18" charset="0"/>
                <a:ea typeface="Droid Sans Fallback" charset="0"/>
                <a:cs typeface="Droid Sans Fallback" charset="0"/>
              </a:rPr>
              <a:t>ALKOHOL</a:t>
            </a:r>
            <a:endParaRPr lang="en-US" sz="4000" dirty="0">
              <a:solidFill>
                <a:srgbClr val="FF0000"/>
              </a:solidFill>
              <a:latin typeface="Bookman Old Style" pitchFamily="18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8335011" y="3513120"/>
            <a:ext cx="944640" cy="31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40820" rIns="81639" bIns="4082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sl-SI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etanol</a:t>
            </a:r>
            <a:endParaRPr lang="en-US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</p:txBody>
      </p:sp>
      <p:pic>
        <p:nvPicPr>
          <p:cNvPr id="8194" name="Picture 2" descr="Rezultat iskanja slik za alkoh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76" y="1335750"/>
            <a:ext cx="46672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zultat iskanja slik za etan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712" y="1620607"/>
            <a:ext cx="2343239" cy="156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3" y="4144454"/>
            <a:ext cx="4697032" cy="137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8FC244F-D5F0-4173-B001-BA4EF160153D}"/>
              </a:ext>
            </a:extLst>
          </p:cNvPr>
          <p:cNvSpPr txBox="1"/>
          <p:nvPr/>
        </p:nvSpPr>
        <p:spPr>
          <a:xfrm>
            <a:off x="5940963" y="5828997"/>
            <a:ext cx="6025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Splošna formula alkoholov: 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sl-SI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sl-SI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2n+2</a:t>
            </a:r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34072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1420461"/>
            <a:ext cx="9965635" cy="5137495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FFB143E7-E7C7-4E1B-BADD-1793C0F5F6CF}"/>
              </a:ext>
            </a:extLst>
          </p:cNvPr>
          <p:cNvSpPr/>
          <p:nvPr/>
        </p:nvSpPr>
        <p:spPr>
          <a:xfrm>
            <a:off x="5749751" y="5422278"/>
            <a:ext cx="2241309" cy="689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Ograda vsebine 2">
            <a:extLst>
              <a:ext uri="{FF2B5EF4-FFF2-40B4-BE49-F238E27FC236}">
                <a16:creationId xmlns:a16="http://schemas.microsoft.com/office/drawing/2014/main" id="{AA044BB0-22AA-4009-B5AE-15D28C8EC22E}"/>
              </a:ext>
            </a:extLst>
          </p:cNvPr>
          <p:cNvSpPr txBox="1">
            <a:spLocks/>
          </p:cNvSpPr>
          <p:nvPr/>
        </p:nvSpPr>
        <p:spPr>
          <a:xfrm>
            <a:off x="317781" y="152772"/>
            <a:ext cx="8517830" cy="65524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l-SI" sz="3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POIMENOVANJE ALKOHOLOV: </a:t>
            </a:r>
            <a:endParaRPr lang="sl-SI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sl-SI" sz="3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sl-SI" sz="3000" dirty="0">
                <a:latin typeface="Arial" pitchFamily="34" charset="0"/>
                <a:cs typeface="Arial" pitchFamily="34" charset="0"/>
              </a:rPr>
              <a:t>Končnica:</a:t>
            </a:r>
            <a:r>
              <a:rPr lang="sl-SI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l-SI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sl-SI" sz="3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ol</a:t>
            </a:r>
            <a:endParaRPr lang="sl-SI" sz="3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sl-SI" dirty="0">
              <a:latin typeface="Arial Rounded MT Bold" pitchFamily="34" charset="0"/>
            </a:endParaRPr>
          </a:p>
          <a:p>
            <a:pPr algn="just">
              <a:buFontTx/>
              <a:buNone/>
            </a:pPr>
            <a:endParaRPr lang="sl-SI" dirty="0">
              <a:latin typeface="Arial Rounded MT Bold" pitchFamily="34" charset="0"/>
            </a:endParaRPr>
          </a:p>
          <a:p>
            <a:pPr>
              <a:buFontTx/>
              <a:buNone/>
            </a:pPr>
            <a:r>
              <a:rPr lang="sl-SI" dirty="0"/>
              <a:t>  </a:t>
            </a:r>
          </a:p>
          <a:p>
            <a:pPr>
              <a:buFontTx/>
              <a:buNone/>
            </a:pPr>
            <a:r>
              <a:rPr lang="sl-SI" dirty="0"/>
              <a:t> </a:t>
            </a:r>
            <a:endParaRPr lang="sl-SI" sz="2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br>
              <a:rPr lang="sl-SI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br>
              <a:rPr lang="sl-SI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sl-SI" sz="2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F845FC9-FA78-4A8C-91F9-13F91A103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752" y="676924"/>
            <a:ext cx="5832648" cy="71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499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2093246-5D33-4E22-BBA4-C3B941AFA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02" y="86095"/>
            <a:ext cx="10578434" cy="3410609"/>
          </a:xfrm>
          <a:prstGeom prst="rect">
            <a:avLst/>
          </a:prstGeom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80F6AA83-BFAC-461E-9E42-1BD875A01FCE}"/>
              </a:ext>
            </a:extLst>
          </p:cNvPr>
          <p:cNvSpPr/>
          <p:nvPr/>
        </p:nvSpPr>
        <p:spPr>
          <a:xfrm>
            <a:off x="8267664" y="5277659"/>
            <a:ext cx="2241309" cy="689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Ograda vsebine 2">
            <a:extLst>
              <a:ext uri="{FF2B5EF4-FFF2-40B4-BE49-F238E27FC236}">
                <a16:creationId xmlns:a16="http://schemas.microsoft.com/office/drawing/2014/main" id="{8BD6C01A-4DEF-48C8-8E98-D560C0A86746}"/>
              </a:ext>
            </a:extLst>
          </p:cNvPr>
          <p:cNvSpPr txBox="1">
            <a:spLocks/>
          </p:cNvSpPr>
          <p:nvPr/>
        </p:nvSpPr>
        <p:spPr>
          <a:xfrm>
            <a:off x="903887" y="3681912"/>
            <a:ext cx="10675464" cy="14105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sl-SI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sl-SI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POLOŽAJNA IZOMERIJA: </a:t>
            </a:r>
            <a:r>
              <a:rPr lang="sl-SI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 nanaša ne lego −OH skupine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47E0851A-3D52-4CD2-82B4-E6F65627FDB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41013" y="4850297"/>
            <a:ext cx="4845177" cy="1817444"/>
          </a:xfrm>
          <a:prstGeom prst="rect">
            <a:avLst/>
          </a:prstGeom>
        </p:spPr>
      </p:pic>
      <p:sp>
        <p:nvSpPr>
          <p:cNvPr id="11" name="Pravokotnik 10">
            <a:extLst>
              <a:ext uri="{FF2B5EF4-FFF2-40B4-BE49-F238E27FC236}">
                <a16:creationId xmlns:a16="http://schemas.microsoft.com/office/drawing/2014/main" id="{1437BB64-9DB8-4B08-AAC0-DACCF6BD4ABF}"/>
              </a:ext>
            </a:extLst>
          </p:cNvPr>
          <p:cNvSpPr/>
          <p:nvPr/>
        </p:nvSpPr>
        <p:spPr>
          <a:xfrm>
            <a:off x="8267664" y="6260836"/>
            <a:ext cx="1152128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23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009361" y="931778"/>
            <a:ext cx="6171120" cy="79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492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GB" sz="2775">
                <a:ea typeface="Droid Sans Fallback" charset="0"/>
                <a:cs typeface="Droid Sans Fallback" charset="0"/>
              </a:rPr>
              <a:t>Alkoholi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478022" y="5574646"/>
            <a:ext cx="1535760" cy="23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1229" tIns="30615" rIns="61229" bIns="30615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4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3,3-dimetilbutan-2-ol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70" y="1848999"/>
            <a:ext cx="4759086" cy="289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642460" y="5691838"/>
            <a:ext cx="1535760" cy="23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1229" tIns="30615" rIns="61229" bIns="30615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2400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2,2-dimetilbutan-1-ol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122" y="2072228"/>
            <a:ext cx="4598608" cy="274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značba mesta vsebine 2"/>
          <p:cNvSpPr txBox="1">
            <a:spLocks/>
          </p:cNvSpPr>
          <p:nvPr/>
        </p:nvSpPr>
        <p:spPr>
          <a:xfrm>
            <a:off x="225287" y="82749"/>
            <a:ext cx="11767930" cy="21168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ea typeface="Droid Sans Fallback" charset="0"/>
                <a:cs typeface="Arial" panose="020B0604020202020204" pitchFamily="34" charset="0"/>
              </a:rPr>
              <a:t>Hidroksilna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Droid Sans Fallbac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ea typeface="Droid Sans Fallback" charset="0"/>
                <a:cs typeface="Arial" panose="020B0604020202020204" pitchFamily="34" charset="0"/>
              </a:rPr>
              <a:t>skupina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Droid Sans Fallbac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ea typeface="Droid Sans Fallback" charset="0"/>
                <a:cs typeface="Arial" panose="020B0604020202020204" pitchFamily="34" charset="0"/>
              </a:rPr>
              <a:t>ima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Droid Sans Fallbac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ea typeface="Droid Sans Fallback" charset="0"/>
                <a:cs typeface="Arial" panose="020B0604020202020204" pitchFamily="34" charset="0"/>
              </a:rPr>
              <a:t>čim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Droid Sans Fallbac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ea typeface="Droid Sans Fallback" charset="0"/>
                <a:cs typeface="Arial" panose="020B0604020202020204" pitchFamily="34" charset="0"/>
              </a:rPr>
              <a:t>manjše</a:t>
            </a: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ea typeface="Droid Sans Fallbac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ea typeface="Droid Sans Fallback" charset="0"/>
                <a:cs typeface="Arial" panose="020B0604020202020204" pitchFamily="34" charset="0"/>
              </a:rPr>
              <a:t>pozicijsko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Droid Sans Fallback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ea typeface="Droid Sans Fallback" charset="0"/>
                <a:cs typeface="Arial" panose="020B0604020202020204" pitchFamily="34" charset="0"/>
              </a:rPr>
              <a:t>število</a:t>
            </a: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ea typeface="Droid Sans Fallback" charset="0"/>
                <a:cs typeface="Arial" panose="020B0604020202020204" pitchFamily="34" charset="0"/>
              </a:rPr>
              <a:t> in </a:t>
            </a:r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ea typeface="Droid Sans Fallback" charset="0"/>
                <a:cs typeface="Arial" panose="020B0604020202020204" pitchFamily="34" charset="0"/>
              </a:rPr>
              <a:t>ima prednost pred alkilnimi skupinami ter dvojno oz. trojno vezjo.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409625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711C751-E8BE-44FD-B629-CB7C6DEF1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162" y="80106"/>
            <a:ext cx="8392821" cy="6491883"/>
          </a:xfrm>
          <a:prstGeom prst="rect">
            <a:avLst/>
          </a:prstGeom>
        </p:spPr>
      </p:pic>
      <p:sp>
        <p:nvSpPr>
          <p:cNvPr id="4" name="Pravokotnik 3">
            <a:extLst>
              <a:ext uri="{FF2B5EF4-FFF2-40B4-BE49-F238E27FC236}">
                <a16:creationId xmlns:a16="http://schemas.microsoft.com/office/drawing/2014/main" id="{69F9B712-0A00-465E-A368-882D28F27CA9}"/>
              </a:ext>
            </a:extLst>
          </p:cNvPr>
          <p:cNvSpPr/>
          <p:nvPr/>
        </p:nvSpPr>
        <p:spPr>
          <a:xfrm>
            <a:off x="0" y="0"/>
            <a:ext cx="1669774" cy="6879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DZ, stran 67</a:t>
            </a:r>
          </a:p>
        </p:txBody>
      </p:sp>
    </p:spTree>
    <p:extLst>
      <p:ext uri="{BB962C8B-B14F-4D97-AF65-F5344CB8AC3E}">
        <p14:creationId xmlns:p14="http://schemas.microsoft.com/office/powerpoint/2010/main" val="124502889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Naelektrena sejna soba">
  <a:themeElements>
    <a:clrScheme name="Naelektrena sejna sob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Naelektrena sejna sob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a sejna sob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186</Words>
  <Application>Microsoft Office PowerPoint</Application>
  <PresentationFormat>Širokozaslonsko</PresentationFormat>
  <Paragraphs>107</Paragraphs>
  <Slides>14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3</vt:i4>
      </vt:variant>
      <vt:variant>
        <vt:lpstr>Naslovi diapozitivov</vt:lpstr>
      </vt:variant>
      <vt:variant>
        <vt:i4>14</vt:i4>
      </vt:variant>
    </vt:vector>
  </HeadingPairs>
  <TitlesOfParts>
    <vt:vector size="26" baseType="lpstr">
      <vt:lpstr>Arial</vt:lpstr>
      <vt:lpstr>Arial Rounded MT Bold</vt:lpstr>
      <vt:lpstr>Bookman Old Style</vt:lpstr>
      <vt:lpstr>Calibri</vt:lpstr>
      <vt:lpstr>Calibri Light</vt:lpstr>
      <vt:lpstr>Century Gothic</vt:lpstr>
      <vt:lpstr>Gill Sans MT</vt:lpstr>
      <vt:lpstr>Times New Roman</vt:lpstr>
      <vt:lpstr>Wingdings 3</vt:lpstr>
      <vt:lpstr>Officeova tema</vt:lpstr>
      <vt:lpstr>Galerija</vt:lpstr>
      <vt:lpstr>Naelektrena sejna soba</vt:lpstr>
      <vt:lpstr> ORGANSKE KISIKOVE SPOJINE</vt:lpstr>
      <vt:lpstr>PowerPointova predstavitev</vt:lpstr>
      <vt:lpstr>Glavne funkcionalne skupine s kisikom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ORGANSKE KISIKOVE SPOJINE</dc:title>
  <dc:creator>VesnaŠ</dc:creator>
  <cp:lastModifiedBy>VesnaŠ</cp:lastModifiedBy>
  <cp:revision>1</cp:revision>
  <dcterms:created xsi:type="dcterms:W3CDTF">2022-01-19T15:26:09Z</dcterms:created>
  <dcterms:modified xsi:type="dcterms:W3CDTF">2022-01-19T15:33:03Z</dcterms:modified>
</cp:coreProperties>
</file>