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71" r:id="rId5"/>
    <p:sldId id="258" r:id="rId6"/>
    <p:sldId id="259"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79" d="100"/>
          <a:sy n="79"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01369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02403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16326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sl-S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96502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896004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05282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62978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6B866789-4343-42F0-9777-6295206A1F83}" type="datetimeFigureOut">
              <a:rPr lang="sl-SI" smtClean="0"/>
              <a:t>9. 01. 2022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11485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6B866789-4343-42F0-9777-6295206A1F83}" type="datetimeFigureOut">
              <a:rPr lang="sl-SI" smtClean="0"/>
              <a:t>9. 01. 2022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567897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66789-4343-42F0-9777-6295206A1F83}" type="datetimeFigureOut">
              <a:rPr lang="sl-SI" smtClean="0"/>
              <a:t>9. 01. 2022</a:t>
            </a:fld>
            <a:endParaRPr lang="sl-SI"/>
          </a:p>
        </p:txBody>
      </p:sp>
      <p:sp>
        <p:nvSpPr>
          <p:cNvPr id="3" name="Footer Placeholder 2"/>
          <p:cNvSpPr>
            <a:spLocks noGrp="1"/>
          </p:cNvSpPr>
          <p:nvPr>
            <p:ph type="ftr" sz="quarter" idx="11"/>
          </p:nvPr>
        </p:nvSpPr>
        <p:spPr/>
        <p:txBody>
          <a:bodyPr/>
          <a:lstStyle/>
          <a:p>
            <a:endParaRPr lang="sl-S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48385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297900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780568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sl-SI" smtClean="0"/>
              <a:t>Kliknite ikono, če želite dodati sliko</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24268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276004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792142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sl-SI" smtClean="0"/>
              <a:t>Uredite slog naslova matrice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473350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07893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866789-4343-42F0-9777-6295206A1F83}" type="datetimeFigureOut">
              <a:rPr lang="sl-SI" smtClean="0"/>
              <a:t>9. 01. 2022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292541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B866789-4343-42F0-9777-6295206A1F83}" type="datetimeFigureOut">
              <a:rPr lang="sl-SI" smtClean="0"/>
              <a:t>9. 01. 2022</a:t>
            </a:fld>
            <a:endParaRPr lang="sl-SI"/>
          </a:p>
        </p:txBody>
      </p:sp>
      <p:sp>
        <p:nvSpPr>
          <p:cNvPr id="8" name="Footer Placeholder 7"/>
          <p:cNvSpPr>
            <a:spLocks noGrp="1"/>
          </p:cNvSpPr>
          <p:nvPr>
            <p:ph type="ftr" sz="quarter" idx="11"/>
          </p:nvPr>
        </p:nvSpPr>
        <p:spPr>
          <a:xfrm>
            <a:off x="561111" y="6391838"/>
            <a:ext cx="3644282" cy="304801"/>
          </a:xfrm>
        </p:spPr>
        <p:txBody>
          <a:bodyPr/>
          <a:lstStyle/>
          <a:p>
            <a:endParaRPr lang="sl-SI"/>
          </a:p>
        </p:txBody>
      </p:sp>
      <p:sp>
        <p:nvSpPr>
          <p:cNvPr id="9" name="Slide Number Placeholder 8"/>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51293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4020415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B866789-4343-42F0-9777-6295206A1F83}" type="datetimeFigureOut">
              <a:rPr lang="sl-SI" smtClean="0"/>
              <a:t>9. 01. 2022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17478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B866789-4343-42F0-9777-6295206A1F83}" type="datetimeFigureOut">
              <a:rPr lang="sl-SI" smtClean="0"/>
              <a:t>9. 01. 2022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33243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147225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B866789-4343-42F0-9777-6295206A1F83}" type="datetimeFigureOut">
              <a:rPr lang="sl-SI" smtClean="0"/>
              <a:t>9. 01. 2022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206182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B866789-4343-42F0-9777-6295206A1F83}" type="datetimeFigureOut">
              <a:rPr lang="sl-SI" smtClean="0"/>
              <a:t>9. 01. 2022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45993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B866789-4343-42F0-9777-6295206A1F83}" type="datetimeFigureOut">
              <a:rPr lang="sl-SI" smtClean="0"/>
              <a:t>9. 01. 2022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417775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93980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B866789-4343-42F0-9777-6295206A1F83}" type="datetimeFigureOut">
              <a:rPr lang="sl-SI" smtClean="0"/>
              <a:t>9. 01. 2022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2FC5B20-F57E-45ED-9E43-06172D22BC7C}" type="slidenum">
              <a:rPr lang="sl-SI" smtClean="0"/>
              <a:t>‹#›</a:t>
            </a:fld>
            <a:endParaRPr lang="sl-SI"/>
          </a:p>
        </p:txBody>
      </p:sp>
    </p:spTree>
    <p:extLst>
      <p:ext uri="{BB962C8B-B14F-4D97-AF65-F5344CB8AC3E}">
        <p14:creationId xmlns:p14="http://schemas.microsoft.com/office/powerpoint/2010/main" val="42749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66789-4343-42F0-9777-6295206A1F83}" type="datetimeFigureOut">
              <a:rPr lang="sl-SI" smtClean="0"/>
              <a:t>9. 01. 2022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C5B20-F57E-45ED-9E43-06172D22BC7C}" type="slidenum">
              <a:rPr lang="sl-SI" smtClean="0"/>
              <a:t>‹#›</a:t>
            </a:fld>
            <a:endParaRPr lang="sl-SI"/>
          </a:p>
        </p:txBody>
      </p:sp>
    </p:spTree>
    <p:extLst>
      <p:ext uri="{BB962C8B-B14F-4D97-AF65-F5344CB8AC3E}">
        <p14:creationId xmlns:p14="http://schemas.microsoft.com/office/powerpoint/2010/main" val="222895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sl-SI" smtClean="0"/>
              <a:t>Uredite slog naslova matrice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B866789-4343-42F0-9777-6295206A1F83}" type="datetimeFigureOut">
              <a:rPr lang="sl-SI" smtClean="0"/>
              <a:t>9. 01. 2022</a:t>
            </a:fld>
            <a:endParaRPr lang="sl-S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sl-S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2FC5B20-F57E-45ED-9E43-06172D22BC7C}" type="slidenum">
              <a:rPr lang="sl-SI" smtClean="0"/>
              <a:t>‹#›</a:t>
            </a:fld>
            <a:endParaRPr lang="sl-SI"/>
          </a:p>
        </p:txBody>
      </p:sp>
    </p:spTree>
    <p:extLst>
      <p:ext uri="{BB962C8B-B14F-4D97-AF65-F5344CB8AC3E}">
        <p14:creationId xmlns:p14="http://schemas.microsoft.com/office/powerpoint/2010/main" val="3057310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596537" y="909157"/>
            <a:ext cx="5725886" cy="5290056"/>
          </a:xfrm>
          <a:prstGeom prst="rect">
            <a:avLst/>
          </a:prstGeom>
        </p:spPr>
      </p:pic>
      <p:pic>
        <p:nvPicPr>
          <p:cNvPr id="5" name="Picture 2"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707" y="1304449"/>
            <a:ext cx="5152867"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6486707" y="5472837"/>
            <a:ext cx="5007864"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ZAPIŠI NASLOV V ZVEZEK</a:t>
            </a:r>
            <a:endParaRPr lang="sl-SI" sz="2000" dirty="0">
              <a:solidFill>
                <a:schemeClr val="tx1"/>
              </a:solidFill>
            </a:endParaRPr>
          </a:p>
        </p:txBody>
      </p:sp>
    </p:spTree>
    <p:extLst>
      <p:ext uri="{BB962C8B-B14F-4D97-AF65-F5344CB8AC3E}">
        <p14:creationId xmlns:p14="http://schemas.microsoft.com/office/powerpoint/2010/main" val="403738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365759" y="-16716"/>
            <a:ext cx="11599817" cy="3785652"/>
          </a:xfrm>
          <a:prstGeom prst="rect">
            <a:avLst/>
          </a:prstGeom>
          <a:noFill/>
        </p:spPr>
        <p:txBody>
          <a:bodyPr wrap="square" rtlCol="0">
            <a:spAutoFit/>
          </a:bodyPr>
          <a:lstStyle/>
          <a:p>
            <a:pPr algn="just">
              <a:lnSpc>
                <a:spcPct val="150000"/>
              </a:lnSpc>
            </a:pPr>
            <a:r>
              <a:rPr lang="sl-SI" sz="2800" dirty="0">
                <a:latin typeface="Arial" pitchFamily="34" charset="0"/>
                <a:cs typeface="Arial" pitchFamily="34" charset="0"/>
              </a:rPr>
              <a:t>Pri svojem delu </a:t>
            </a:r>
            <a:r>
              <a:rPr lang="sl-SI" sz="2800" dirty="0">
                <a:solidFill>
                  <a:srgbClr val="0070C0"/>
                </a:solidFill>
                <a:latin typeface="Arial" pitchFamily="34" charset="0"/>
                <a:cs typeface="Arial" pitchFamily="34" charset="0"/>
              </a:rPr>
              <a:t>združuje znanja naravoslovnih ved </a:t>
            </a:r>
            <a:r>
              <a:rPr lang="sl-SI" sz="2800" dirty="0">
                <a:latin typeface="Arial" pitchFamily="34" charset="0"/>
                <a:cs typeface="Arial" pitchFamily="34" charset="0"/>
              </a:rPr>
              <a:t>(</a:t>
            </a:r>
            <a:r>
              <a:rPr lang="sl-SI" sz="2800" dirty="0">
                <a:solidFill>
                  <a:srgbClr val="00B050"/>
                </a:solidFill>
                <a:latin typeface="Arial" pitchFamily="34" charset="0"/>
                <a:cs typeface="Arial" pitchFamily="34" charset="0"/>
              </a:rPr>
              <a:t>biologije, mikrobiologije, fizike, kemije </a:t>
            </a:r>
            <a:r>
              <a:rPr lang="sl-SI" sz="2800" dirty="0">
                <a:latin typeface="Arial" pitchFamily="34" charset="0"/>
                <a:cs typeface="Arial" pitchFamily="34" charset="0"/>
              </a:rPr>
              <a:t>…) s </a:t>
            </a:r>
            <a:r>
              <a:rPr lang="sl-SI" sz="2800" dirty="0">
                <a:solidFill>
                  <a:srgbClr val="0070C0"/>
                </a:solidFill>
                <a:latin typeface="Arial" pitchFamily="34" charset="0"/>
                <a:cs typeface="Arial" pitchFamily="34" charset="0"/>
              </a:rPr>
              <a:t>tehnološkimi znanji </a:t>
            </a:r>
            <a:r>
              <a:rPr lang="sl-SI" sz="2800" dirty="0">
                <a:latin typeface="Arial" pitchFamily="34" charset="0"/>
                <a:cs typeface="Arial" pitchFamily="34" charset="0"/>
              </a:rPr>
              <a:t>(strojništvo, farmacija, računalništvo)</a:t>
            </a:r>
          </a:p>
          <a:p>
            <a:pPr algn="just">
              <a:lnSpc>
                <a:spcPct val="150000"/>
              </a:lnSpc>
            </a:pPr>
            <a:endParaRPr lang="sl-SI" sz="2800" dirty="0">
              <a:latin typeface="Arial" pitchFamily="34" charset="0"/>
              <a:cs typeface="Arial" pitchFamily="34" charset="0"/>
            </a:endParaRPr>
          </a:p>
          <a:p>
            <a:pPr>
              <a:lnSpc>
                <a:spcPct val="150000"/>
              </a:lnSpc>
            </a:pPr>
            <a:endParaRPr lang="sl-SI" sz="2400" dirty="0">
              <a:latin typeface="Comic Sans MS" pitchFamily="66" charset="0"/>
            </a:endParaRPr>
          </a:p>
          <a:p>
            <a:pPr>
              <a:lnSpc>
                <a:spcPct val="150000"/>
              </a:lnSpc>
            </a:pPr>
            <a:endParaRPr lang="sl-SI" sz="2400" dirty="0">
              <a:latin typeface="Comic Sans MS" pitchFamily="66" charset="0"/>
            </a:endParaRPr>
          </a:p>
        </p:txBody>
      </p:sp>
      <p:pic>
        <p:nvPicPr>
          <p:cNvPr id="2" name="Picture 2" descr="Rezultat iskanja slik za BIO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10" y="2345155"/>
            <a:ext cx="6869820" cy="395279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8495607" y="5803392"/>
            <a:ext cx="3474720"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a:t>
            </a:r>
            <a:endParaRPr lang="sl-SI" sz="2000" dirty="0">
              <a:solidFill>
                <a:schemeClr val="tx1"/>
              </a:solidFill>
            </a:endParaRPr>
          </a:p>
        </p:txBody>
      </p:sp>
    </p:spTree>
    <p:extLst>
      <p:ext uri="{BB962C8B-B14F-4D97-AF65-F5344CB8AC3E}">
        <p14:creationId xmlns:p14="http://schemas.microsoft.com/office/powerpoint/2010/main" val="19143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7828" y="196261"/>
            <a:ext cx="11482252" cy="490066"/>
          </a:xfrm>
        </p:spPr>
        <p:txBody>
          <a:bodyPr>
            <a:normAutofit fontScale="90000"/>
          </a:bodyPr>
          <a:lstStyle/>
          <a:p>
            <a:r>
              <a:rPr lang="sl-SI" dirty="0" smtClean="0">
                <a:solidFill>
                  <a:srgbClr val="FF0000"/>
                </a:solidFill>
                <a:latin typeface="Arial" panose="020B0604020202020204" pitchFamily="34" charset="0"/>
                <a:cs typeface="Arial" panose="020B0604020202020204" pitchFamily="34" charset="0"/>
              </a:rPr>
              <a:t>PODROČJA UPORABE BIOTEHNOLOGIJE:</a:t>
            </a:r>
            <a:endParaRPr lang="sl-SI" dirty="0">
              <a:solidFill>
                <a:srgbClr val="FF0000"/>
              </a:solidFill>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98120" y="911225"/>
            <a:ext cx="11871960" cy="4351338"/>
          </a:xfrm>
        </p:spPr>
        <p:txBody>
          <a:bodyPr/>
          <a:lstStyle/>
          <a:p>
            <a:r>
              <a:rPr lang="sl-SI" b="1" u="sng" dirty="0" smtClean="0">
                <a:latin typeface="Arial" panose="020B0604020202020204" pitchFamily="34" charset="0"/>
                <a:cs typeface="Arial" panose="020B0604020202020204" pitchFamily="34" charset="0"/>
              </a:rPr>
              <a:t>MEDICINA, VETERINA in FARMACIJA</a:t>
            </a:r>
          </a:p>
          <a:p>
            <a:pPr algn="just"/>
            <a:r>
              <a:rPr lang="sl-SI" dirty="0" smtClean="0">
                <a:latin typeface="Arial" panose="020B0604020202020204" pitchFamily="34" charset="0"/>
                <a:cs typeface="Arial" panose="020B0604020202020204" pitchFamily="34" charset="0"/>
              </a:rPr>
              <a:t>uporaba živih organizmov in celinih kultur za pridobivanje bioloških zdravil</a:t>
            </a:r>
          </a:p>
          <a:p>
            <a:pPr algn="just"/>
            <a:r>
              <a:rPr lang="sl-SI" dirty="0" smtClean="0">
                <a:latin typeface="Arial" panose="020B0604020202020204" pitchFamily="34" charset="0"/>
                <a:cs typeface="Arial" panose="020B0604020202020204" pitchFamily="34" charset="0"/>
              </a:rPr>
              <a:t>gensko testiranje (diagnostika) in gensko zdravljenje (terapija)</a:t>
            </a:r>
          </a:p>
          <a:p>
            <a:pPr algn="just"/>
            <a:r>
              <a:rPr lang="sl-SI" dirty="0">
                <a:latin typeface="Arial" panose="020B0604020202020204" pitchFamily="34" charset="0"/>
                <a:cs typeface="Arial" panose="020B0604020202020204" pitchFamily="34" charset="0"/>
              </a:rPr>
              <a:t>s</a:t>
            </a:r>
            <a:r>
              <a:rPr lang="sl-SI" dirty="0" smtClean="0">
                <a:latin typeface="Arial" panose="020B0604020202020204" pitchFamily="34" charset="0"/>
                <a:cs typeface="Arial" panose="020B0604020202020204" pitchFamily="34" charset="0"/>
              </a:rPr>
              <a:t>odna medicina (uporaba DNA za prepoznavanje oseb)</a:t>
            </a:r>
            <a:endParaRPr lang="sl-SI" dirty="0">
              <a:latin typeface="Arial" panose="020B0604020202020204" pitchFamily="34" charset="0"/>
              <a:cs typeface="Arial" panose="020B0604020202020204" pitchFamily="34" charset="0"/>
            </a:endParaRPr>
          </a:p>
        </p:txBody>
      </p:sp>
      <p:pic>
        <p:nvPicPr>
          <p:cNvPr id="5122" name="Picture 2" descr="Več kot stoletje od gena do genskega zdravljenja - D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53" y="3709252"/>
            <a:ext cx="5187134" cy="29177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cientists grow a beating mini heart organoid in lab - Hello Tr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008" y="3515383"/>
            <a:ext cx="4046539" cy="26927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rhiv novic @ Slo-T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981935" y="4185099"/>
            <a:ext cx="3421312" cy="1924488"/>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9457509" y="6323664"/>
            <a:ext cx="2351314" cy="4049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DZ, stran 47/ naloga 2</a:t>
            </a:r>
            <a:endParaRPr lang="sl-SI" b="1" dirty="0">
              <a:solidFill>
                <a:schemeClr val="tx1"/>
              </a:solidFill>
            </a:endParaRPr>
          </a:p>
        </p:txBody>
      </p:sp>
      <p:sp>
        <p:nvSpPr>
          <p:cNvPr id="8" name="Pravokotnik 7"/>
          <p:cNvSpPr/>
          <p:nvPr/>
        </p:nvSpPr>
        <p:spPr>
          <a:xfrm>
            <a:off x="198120" y="6094629"/>
            <a:ext cx="5007864"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 in reši nalogo v DZ </a:t>
            </a:r>
            <a:endParaRPr lang="sl-SI" sz="2000" dirty="0">
              <a:solidFill>
                <a:schemeClr val="tx1"/>
              </a:solidFill>
            </a:endParaRPr>
          </a:p>
        </p:txBody>
      </p:sp>
    </p:spTree>
    <p:extLst>
      <p:ext uri="{BB962C8B-B14F-4D97-AF65-F5344CB8AC3E}">
        <p14:creationId xmlns:p14="http://schemas.microsoft.com/office/powerpoint/2010/main" val="2462119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35131" y="332657"/>
            <a:ext cx="11756572" cy="4525963"/>
          </a:xfrm>
        </p:spPr>
        <p:txBody>
          <a:bodyPr/>
          <a:lstStyle/>
          <a:p>
            <a:r>
              <a:rPr lang="sl-SI" b="1" u="sng" dirty="0" smtClean="0">
                <a:latin typeface="Arial" panose="020B0604020202020204" pitchFamily="34" charset="0"/>
                <a:cs typeface="Arial" panose="020B0604020202020204" pitchFamily="34" charset="0"/>
              </a:rPr>
              <a:t>INDUSTRIJSKA BIOTEHNOLOGIJA</a:t>
            </a:r>
          </a:p>
          <a:p>
            <a:pPr marL="0" indent="0">
              <a:buNone/>
            </a:pPr>
            <a:endParaRPr lang="sl-SI" dirty="0" smtClean="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Proizvodnja mlečnih izdelkov, piva, vina, kisa in izdelkov iz kvašenega testa</a:t>
            </a:r>
            <a:endParaRPr lang="sl-SI" dirty="0">
              <a:latin typeface="Arial" panose="020B0604020202020204" pitchFamily="34" charset="0"/>
              <a:cs typeface="Arial" panose="020B0604020202020204" pitchFamily="34" charset="0"/>
            </a:endParaRPr>
          </a:p>
        </p:txBody>
      </p:sp>
      <p:pic>
        <p:nvPicPr>
          <p:cNvPr id="6148" name="Picture 4" descr="Kako narediš domači kvas: 4 recepti, s katerimi se bo testo dvignilo kot  noro! | City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77" y="2939143"/>
            <a:ext cx="4767943" cy="318021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odaja opreme za proizvodnjo k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637" y="2782313"/>
            <a:ext cx="4338049" cy="3253536"/>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9418321" y="6283234"/>
            <a:ext cx="2351314" cy="4049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DZ, stran 47/ naloga 2</a:t>
            </a:r>
            <a:endParaRPr lang="sl-SI" dirty="0">
              <a:solidFill>
                <a:schemeClr val="tx1"/>
              </a:solidFill>
            </a:endParaRPr>
          </a:p>
        </p:txBody>
      </p:sp>
      <p:sp>
        <p:nvSpPr>
          <p:cNvPr id="6" name="Pravokotnik 5"/>
          <p:cNvSpPr/>
          <p:nvPr/>
        </p:nvSpPr>
        <p:spPr>
          <a:xfrm>
            <a:off x="198120" y="6094629"/>
            <a:ext cx="5007864"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 in reši nalogo v DZ </a:t>
            </a:r>
            <a:endParaRPr lang="sl-SI" sz="2000" dirty="0">
              <a:solidFill>
                <a:schemeClr val="tx1"/>
              </a:solidFill>
            </a:endParaRPr>
          </a:p>
        </p:txBody>
      </p:sp>
    </p:spTree>
    <p:extLst>
      <p:ext uri="{BB962C8B-B14F-4D97-AF65-F5344CB8AC3E}">
        <p14:creationId xmlns:p14="http://schemas.microsoft.com/office/powerpoint/2010/main" val="130529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48194" y="130626"/>
            <a:ext cx="11639006" cy="6152607"/>
          </a:xfrm>
        </p:spPr>
        <p:txBody>
          <a:bodyPr>
            <a:normAutofit/>
          </a:bodyPr>
          <a:lstStyle/>
          <a:p>
            <a:r>
              <a:rPr lang="sl-SI" b="1" u="sng" dirty="0" smtClean="0">
                <a:latin typeface="Arial" panose="020B0604020202020204" pitchFamily="34" charset="0"/>
                <a:cs typeface="Arial" panose="020B0604020202020204" pitchFamily="34" charset="0"/>
              </a:rPr>
              <a:t>KMETIJSTVO</a:t>
            </a:r>
          </a:p>
          <a:p>
            <a:r>
              <a:rPr lang="sl-SI" dirty="0">
                <a:latin typeface="Arial" panose="020B0604020202020204" pitchFamily="34" charset="0"/>
                <a:cs typeface="Arial" panose="020B0604020202020204" pitchFamily="34" charset="0"/>
              </a:rPr>
              <a:t>v</a:t>
            </a:r>
            <a:r>
              <a:rPr lang="sl-SI" dirty="0" smtClean="0">
                <a:latin typeface="Arial" panose="020B0604020202020204" pitchFamily="34" charset="0"/>
                <a:cs typeface="Arial" panose="020B0604020202020204" pitchFamily="34" charset="0"/>
              </a:rPr>
              <a:t>zgoja rastlin in živali, ki koristijo človeku.</a:t>
            </a:r>
          </a:p>
          <a:p>
            <a:r>
              <a:rPr lang="sl-SI" dirty="0">
                <a:latin typeface="Arial" panose="020B0604020202020204" pitchFamily="34" charset="0"/>
                <a:cs typeface="Arial" panose="020B0604020202020204" pitchFamily="34" charset="0"/>
              </a:rPr>
              <a:t>r</a:t>
            </a:r>
            <a:r>
              <a:rPr lang="sl-SI" dirty="0" smtClean="0">
                <a:latin typeface="Arial" panose="020B0604020202020204" pitchFamily="34" charset="0"/>
                <a:cs typeface="Arial" panose="020B0604020202020204" pitchFamily="34" charset="0"/>
              </a:rPr>
              <a:t>astline odpornejše proti zajedavcem ali </a:t>
            </a:r>
            <a:r>
              <a:rPr lang="sl-SI" dirty="0" err="1" smtClean="0">
                <a:latin typeface="Arial" panose="020B0604020202020204" pitchFamily="34" charset="0"/>
                <a:cs typeface="Arial" panose="020B0604020202020204" pitchFamily="34" charset="0"/>
              </a:rPr>
              <a:t>okoljskim</a:t>
            </a:r>
            <a:r>
              <a:rPr lang="sl-SI" dirty="0" smtClean="0">
                <a:latin typeface="Arial" panose="020B0604020202020204" pitchFamily="34" charset="0"/>
                <a:cs typeface="Arial" panose="020B0604020202020204" pitchFamily="34" charset="0"/>
              </a:rPr>
              <a:t> razmeram</a:t>
            </a:r>
          </a:p>
          <a:p>
            <a:r>
              <a:rPr lang="sl-SI" dirty="0">
                <a:latin typeface="Arial" panose="020B0604020202020204" pitchFamily="34" charset="0"/>
                <a:cs typeface="Arial" panose="020B0604020202020204" pitchFamily="34" charset="0"/>
              </a:rPr>
              <a:t>p</a:t>
            </a:r>
            <a:r>
              <a:rPr lang="sl-SI" dirty="0" smtClean="0">
                <a:latin typeface="Arial" panose="020B0604020202020204" pitchFamily="34" charset="0"/>
                <a:cs typeface="Arial" panose="020B0604020202020204" pitchFamily="34" charset="0"/>
              </a:rPr>
              <a:t>ovečan produkt rastlin (večji plodovi).</a:t>
            </a:r>
          </a:p>
          <a:p>
            <a:pPr marL="0" indent="0">
              <a:buNone/>
            </a:pPr>
            <a:endParaRPr lang="sl-SI" dirty="0" smtClean="0">
              <a:latin typeface="Arial" panose="020B0604020202020204" pitchFamily="34" charset="0"/>
              <a:cs typeface="Arial" panose="020B0604020202020204" pitchFamily="34" charset="0"/>
            </a:endParaRPr>
          </a:p>
          <a:p>
            <a:pPr marL="0" indent="0">
              <a:buNone/>
            </a:pPr>
            <a:endParaRPr lang="sl-SI" dirty="0" smtClean="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smtClean="0">
              <a:latin typeface="Arial" panose="020B0604020202020204" pitchFamily="34" charset="0"/>
              <a:cs typeface="Arial" panose="020B0604020202020204" pitchFamily="34" charset="0"/>
            </a:endParaRPr>
          </a:p>
          <a:p>
            <a:pPr marL="0" indent="0">
              <a:buNone/>
            </a:pPr>
            <a:endParaRPr lang="sl-SI" dirty="0" smtClean="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r>
              <a:rPr lang="sl-SI" b="1" u="sng" dirty="0" smtClean="0">
                <a:latin typeface="Arial" panose="020B0604020202020204" pitchFamily="34" charset="0"/>
                <a:cs typeface="Arial" panose="020B0604020202020204" pitchFamily="34" charset="0"/>
              </a:rPr>
              <a:t>VARSTVO OKOLJA</a:t>
            </a:r>
          </a:p>
          <a:p>
            <a:r>
              <a:rPr lang="sl-SI"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raziskovanje posledic širjenja GSO</a:t>
            </a:r>
            <a:endParaRPr lang="sl-SI" dirty="0">
              <a:latin typeface="Arial" panose="020B0604020202020204" pitchFamily="34" charset="0"/>
              <a:cs typeface="Arial" panose="020B0604020202020204" pitchFamily="34" charset="0"/>
            </a:endParaRPr>
          </a:p>
        </p:txBody>
      </p:sp>
      <p:pic>
        <p:nvPicPr>
          <p:cNvPr id="4" name="Picture 2" descr="Kaj je biotehnologija? Zgodovina in dosežki biotehnologi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077" y="2522119"/>
            <a:ext cx="3472589" cy="270152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3"/>
          <a:stretch>
            <a:fillRect/>
          </a:stretch>
        </p:blipFill>
        <p:spPr>
          <a:xfrm>
            <a:off x="8829677" y="1910532"/>
            <a:ext cx="3181794" cy="3534268"/>
          </a:xfrm>
          <a:prstGeom prst="rect">
            <a:avLst/>
          </a:prstGeom>
        </p:spPr>
      </p:pic>
      <p:pic>
        <p:nvPicPr>
          <p:cNvPr id="7172" name="Picture 4" descr="Bookworm: 10 mitov o GSO (G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369" y="2489934"/>
            <a:ext cx="3725534" cy="2311095"/>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248194" y="6283234"/>
            <a:ext cx="2351314" cy="4049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DZ, stran 47/ naloga 2</a:t>
            </a:r>
            <a:endParaRPr lang="sl-SI" dirty="0">
              <a:solidFill>
                <a:schemeClr val="tx1"/>
              </a:solidFill>
            </a:endParaRPr>
          </a:p>
        </p:txBody>
      </p:sp>
      <p:sp>
        <p:nvSpPr>
          <p:cNvPr id="8" name="Pravokotnik 7"/>
          <p:cNvSpPr/>
          <p:nvPr/>
        </p:nvSpPr>
        <p:spPr>
          <a:xfrm>
            <a:off x="6941472" y="5966242"/>
            <a:ext cx="5007864"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 in reši nalogo v DZ </a:t>
            </a:r>
            <a:endParaRPr lang="sl-SI" sz="2000" dirty="0">
              <a:solidFill>
                <a:schemeClr val="tx1"/>
              </a:solidFill>
            </a:endParaRPr>
          </a:p>
        </p:txBody>
      </p:sp>
    </p:spTree>
    <p:extLst>
      <p:ext uri="{BB962C8B-B14F-4D97-AF65-F5344CB8AC3E}">
        <p14:creationId xmlns:p14="http://schemas.microsoft.com/office/powerpoint/2010/main" val="1042565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11182" y="192768"/>
            <a:ext cx="11832771" cy="4351338"/>
          </a:xfrm>
        </p:spPr>
        <p:txBody>
          <a:bodyPr/>
          <a:lstStyle/>
          <a:p>
            <a:pPr algn="just"/>
            <a:r>
              <a:rPr lang="sl-SI" dirty="0" smtClean="0"/>
              <a:t> </a:t>
            </a:r>
            <a:r>
              <a:rPr lang="sl-SI" dirty="0" smtClean="0">
                <a:latin typeface="Arial" panose="020B0604020202020204" pitchFamily="34" charset="0"/>
                <a:cs typeface="Arial" panose="020B0604020202020204" pitchFamily="34" charset="0"/>
              </a:rPr>
              <a:t>V </a:t>
            </a:r>
            <a:r>
              <a:rPr lang="sl-SI" b="1" dirty="0" smtClean="0">
                <a:latin typeface="Arial" panose="020B0604020202020204" pitchFamily="34" charset="0"/>
                <a:cs typeface="Arial" panose="020B0604020202020204" pitchFamily="34" charset="0"/>
              </a:rPr>
              <a:t>19. stoletju </a:t>
            </a:r>
            <a:r>
              <a:rPr lang="sl-SI" dirty="0" smtClean="0">
                <a:latin typeface="Arial" panose="020B0604020202020204" pitchFamily="34" charset="0"/>
                <a:cs typeface="Arial" panose="020B0604020202020204" pitchFamily="34" charset="0"/>
              </a:rPr>
              <a:t>so ljudje izvedel, da so mikroorganizmi tisti, ki s svojim delovanjem omogočajo pridobivanje alkoholnih pijač, vzhajanje testa ter predelavo jogurtov in sirov. </a:t>
            </a:r>
          </a:p>
          <a:p>
            <a:pPr algn="just"/>
            <a:endParaRPr lang="sl-SI" dirty="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Začela se je industrijska uporaba mikroorganizmov – razvila se je </a:t>
            </a:r>
            <a:r>
              <a:rPr lang="sl-SI" dirty="0" smtClean="0">
                <a:solidFill>
                  <a:srgbClr val="FF0000"/>
                </a:solidFill>
                <a:latin typeface="Arial" panose="020B0604020202020204" pitchFamily="34" charset="0"/>
                <a:cs typeface="Arial" panose="020B0604020202020204" pitchFamily="34" charset="0"/>
              </a:rPr>
              <a:t>BIOTEHNOLOGIJA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pic>
        <p:nvPicPr>
          <p:cNvPr id="4098" name="Picture 2" descr="Mleko podcenjeno, mlekarna pa r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2967660"/>
            <a:ext cx="5618208" cy="35058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let Krško | TIC Krš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689" y="2608728"/>
            <a:ext cx="5161008" cy="3870756"/>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4547616" y="6035040"/>
            <a:ext cx="3474720"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SAMO PREBERI</a:t>
            </a:r>
            <a:endParaRPr lang="sl-SI" sz="2000" dirty="0">
              <a:solidFill>
                <a:schemeClr val="tx1"/>
              </a:solidFill>
            </a:endParaRPr>
          </a:p>
        </p:txBody>
      </p:sp>
    </p:spTree>
    <p:extLst>
      <p:ext uri="{BB962C8B-B14F-4D97-AF65-F5344CB8AC3E}">
        <p14:creationId xmlns:p14="http://schemas.microsoft.com/office/powerpoint/2010/main" val="211803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2712" y="472313"/>
            <a:ext cx="11500104" cy="4351338"/>
          </a:xfrm>
        </p:spPr>
        <p:txBody>
          <a:bodyPr/>
          <a:lstStyle/>
          <a:p>
            <a:pPr marL="0" indent="0" algn="just">
              <a:lnSpc>
                <a:spcPct val="150000"/>
              </a:lnSpc>
              <a:buNone/>
            </a:pPr>
            <a:r>
              <a:rPr lang="sl-SI" dirty="0" smtClean="0"/>
              <a:t>NALOGA: Med najstarejše biotehnološke procese uvrščamo vrenje. V zvezek na kratko opiši razliko med alkoholnim in mlečnokislinskim vrenjem.</a:t>
            </a:r>
            <a:endParaRPr lang="sl-SI" dirty="0"/>
          </a:p>
        </p:txBody>
      </p:sp>
    </p:spTree>
    <p:extLst>
      <p:ext uri="{BB962C8B-B14F-4D97-AF65-F5344CB8AC3E}">
        <p14:creationId xmlns:p14="http://schemas.microsoft.com/office/powerpoint/2010/main" val="298702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21434"/>
            <a:ext cx="10515600" cy="894903"/>
          </a:xfrm>
        </p:spPr>
        <p:txBody>
          <a:bodyPr>
            <a:noAutofit/>
          </a:bodyPr>
          <a:lstStyle/>
          <a:p>
            <a:r>
              <a:rPr lang="sl-SI" sz="3600" dirty="0" smtClean="0">
                <a:solidFill>
                  <a:srgbClr val="FF0000"/>
                </a:solidFill>
                <a:latin typeface="Arial" panose="020B0604020202020204" pitchFamily="34" charset="0"/>
                <a:cs typeface="Arial" panose="020B0604020202020204" pitchFamily="34" charset="0"/>
              </a:rPr>
              <a:t>ALKOHOLNO VRENJE</a:t>
            </a:r>
            <a:endParaRPr lang="sl-SI" sz="3600" dirty="0">
              <a:solidFill>
                <a:srgbClr val="FF0000"/>
              </a:solidFill>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2259819" y="6173324"/>
            <a:ext cx="8229600" cy="680939"/>
          </a:xfrm>
        </p:spPr>
        <p:txBody>
          <a:bodyPr/>
          <a:lstStyle/>
          <a:p>
            <a:pPr marL="0" indent="0">
              <a:buNone/>
            </a:pPr>
            <a:r>
              <a:rPr lang="sl-SI" dirty="0">
                <a:latin typeface="Arial" panose="020B0604020202020204" pitchFamily="34" charset="0"/>
                <a:cs typeface="Arial" panose="020B0604020202020204" pitchFamily="34" charset="0"/>
              </a:rPr>
              <a:t>g</a:t>
            </a:r>
            <a:r>
              <a:rPr lang="sl-SI" dirty="0" smtClean="0">
                <a:latin typeface="Arial" panose="020B0604020202020204" pitchFamily="34" charset="0"/>
                <a:cs typeface="Arial" panose="020B0604020202020204" pitchFamily="34" charset="0"/>
              </a:rPr>
              <a:t>live kvasovke → alkoholno vrenje</a:t>
            </a:r>
            <a:endParaRPr lang="sl-SI"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254882" y="1276020"/>
            <a:ext cx="6374756" cy="2763203"/>
          </a:xfrm>
          <a:prstGeom prst="rect">
            <a:avLst/>
          </a:prstGeom>
        </p:spPr>
      </p:pic>
      <p:pic>
        <p:nvPicPr>
          <p:cNvPr id="5" name="Slika 4"/>
          <p:cNvPicPr>
            <a:picLocks noChangeAspect="1"/>
          </p:cNvPicPr>
          <p:nvPr/>
        </p:nvPicPr>
        <p:blipFill>
          <a:blip r:embed="rId3"/>
          <a:stretch>
            <a:fillRect/>
          </a:stretch>
        </p:blipFill>
        <p:spPr>
          <a:xfrm>
            <a:off x="134299" y="4342611"/>
            <a:ext cx="6495339" cy="1463236"/>
          </a:xfrm>
          <a:prstGeom prst="rect">
            <a:avLst/>
          </a:prstGeom>
        </p:spPr>
      </p:pic>
      <p:sp>
        <p:nvSpPr>
          <p:cNvPr id="6" name="Pravokotnik 5"/>
          <p:cNvSpPr/>
          <p:nvPr/>
        </p:nvSpPr>
        <p:spPr>
          <a:xfrm>
            <a:off x="7109361" y="1483814"/>
            <a:ext cx="4647210" cy="2554545"/>
          </a:xfrm>
          <a:prstGeom prst="rect">
            <a:avLst/>
          </a:prstGeom>
        </p:spPr>
        <p:txBody>
          <a:bodyPr wrap="square">
            <a:spAutoFit/>
          </a:bodyPr>
          <a:lstStyle/>
          <a:p>
            <a:pPr algn="just"/>
            <a:endParaRPr lang="sl-SI" sz="2000" dirty="0">
              <a:latin typeface="Arial" panose="020B0604020202020204" pitchFamily="34" charset="0"/>
              <a:cs typeface="Arial" panose="020B0604020202020204" pitchFamily="34" charset="0"/>
            </a:endParaRPr>
          </a:p>
          <a:p>
            <a:pPr algn="just"/>
            <a:r>
              <a:rPr lang="sl-SI" sz="2000" dirty="0" smtClean="0">
                <a:solidFill>
                  <a:srgbClr val="FF0000"/>
                </a:solidFill>
                <a:latin typeface="Arial" panose="020B0604020202020204" pitchFamily="34" charset="0"/>
                <a:cs typeface="Arial" panose="020B0604020202020204" pitchFamily="34" charset="0"/>
              </a:rPr>
              <a:t>ALKOHOLONO VRENJE: </a:t>
            </a:r>
          </a:p>
          <a:p>
            <a:pPr algn="just"/>
            <a:r>
              <a:rPr lang="sl-SI" sz="2000" dirty="0" smtClean="0">
                <a:solidFill>
                  <a:srgbClr val="FF0000"/>
                </a:solidFill>
                <a:latin typeface="Arial" panose="020B0604020202020204" pitchFamily="34" charset="0"/>
                <a:cs typeface="Arial" panose="020B0604020202020204" pitchFamily="34" charset="0"/>
              </a:rPr>
              <a:t>Glive kvasovke pretvarjajo </a:t>
            </a:r>
            <a:r>
              <a:rPr lang="sl-SI" sz="2000" dirty="0">
                <a:solidFill>
                  <a:srgbClr val="FF0000"/>
                </a:solidFill>
                <a:latin typeface="Arial" panose="020B0604020202020204" pitchFamily="34" charset="0"/>
                <a:cs typeface="Arial" panose="020B0604020202020204" pitchFamily="34" charset="0"/>
              </a:rPr>
              <a:t>sladkor v </a:t>
            </a:r>
            <a:r>
              <a:rPr lang="sl-SI" sz="2000" dirty="0" smtClean="0">
                <a:solidFill>
                  <a:srgbClr val="FF0000"/>
                </a:solidFill>
                <a:latin typeface="Arial" panose="020B0604020202020204" pitchFamily="34" charset="0"/>
                <a:cs typeface="Arial" panose="020B0604020202020204" pitchFamily="34" charset="0"/>
              </a:rPr>
              <a:t>grozdju v etanol. Pri tem se sprošča  </a:t>
            </a:r>
            <a:r>
              <a:rPr lang="sl-SI" sz="2000" dirty="0">
                <a:solidFill>
                  <a:srgbClr val="FF0000"/>
                </a:solidFill>
                <a:latin typeface="Arial" panose="020B0604020202020204" pitchFamily="34" charset="0"/>
                <a:cs typeface="Arial" panose="020B0604020202020204" pitchFamily="34" charset="0"/>
              </a:rPr>
              <a:t>ogljikov </a:t>
            </a:r>
            <a:r>
              <a:rPr lang="sl-SI" sz="2000" dirty="0" smtClean="0">
                <a:solidFill>
                  <a:srgbClr val="FF0000"/>
                </a:solidFill>
                <a:latin typeface="Arial" panose="020B0604020202020204" pitchFamily="34" charset="0"/>
                <a:cs typeface="Arial" panose="020B0604020202020204" pitchFamily="34" charset="0"/>
              </a:rPr>
              <a:t>dioksid</a:t>
            </a:r>
            <a:r>
              <a:rPr lang="sl-SI" sz="2000" dirty="0">
                <a:solidFill>
                  <a:srgbClr val="FF0000"/>
                </a:solidFill>
                <a:latin typeface="Arial" panose="020B0604020202020204" pitchFamily="34" charset="0"/>
                <a:cs typeface="Arial" panose="020B0604020202020204" pitchFamily="34" charset="0"/>
              </a:rPr>
              <a:t>. </a:t>
            </a:r>
            <a:endParaRPr lang="sl-SI" sz="2000" dirty="0" smtClean="0">
              <a:solidFill>
                <a:srgbClr val="FF0000"/>
              </a:solidFill>
              <a:latin typeface="Arial" panose="020B0604020202020204" pitchFamily="34" charset="0"/>
              <a:cs typeface="Arial" panose="020B0604020202020204" pitchFamily="34" charset="0"/>
            </a:endParaRPr>
          </a:p>
          <a:p>
            <a:pPr algn="just"/>
            <a:endParaRPr lang="sl-SI" sz="2000" dirty="0">
              <a:latin typeface="Arial" panose="020B0604020202020204" pitchFamily="34" charset="0"/>
              <a:cs typeface="Arial" panose="020B0604020202020204" pitchFamily="34" charset="0"/>
            </a:endParaRPr>
          </a:p>
          <a:p>
            <a:pPr algn="just"/>
            <a:r>
              <a:rPr lang="sl-SI" sz="2000" dirty="0" smtClean="0">
                <a:latin typeface="Arial" panose="020B0604020202020204" pitchFamily="34" charset="0"/>
                <a:cs typeface="Arial" panose="020B0604020202020204" pitchFamily="34" charset="0"/>
              </a:rPr>
              <a:t>Uporabljamo </a:t>
            </a:r>
            <a:r>
              <a:rPr lang="sl-SI" sz="2000" dirty="0">
                <a:latin typeface="Arial" panose="020B0604020202020204" pitchFamily="34" charset="0"/>
                <a:cs typeface="Arial" panose="020B0604020202020204" pitchFamily="34" charset="0"/>
              </a:rPr>
              <a:t>jih tudi za pridobivanje alkoholnih pijač, kot </a:t>
            </a:r>
            <a:r>
              <a:rPr lang="sl-SI" sz="2000" dirty="0" smtClean="0">
                <a:latin typeface="Arial" panose="020B0604020202020204" pitchFamily="34" charset="0"/>
                <a:cs typeface="Arial" panose="020B0604020202020204" pitchFamily="34" charset="0"/>
              </a:rPr>
              <a:t>sta pivo </a:t>
            </a:r>
            <a:r>
              <a:rPr lang="sl-SI" sz="2000" dirty="0">
                <a:latin typeface="Arial" panose="020B0604020202020204" pitchFamily="34" charset="0"/>
                <a:cs typeface="Arial" panose="020B0604020202020204" pitchFamily="34" charset="0"/>
              </a:rPr>
              <a:t>in vino</a:t>
            </a:r>
            <a:r>
              <a:rPr lang="sl-SI" sz="2000" dirty="0" smtClean="0">
                <a:latin typeface="Arial" panose="020B0604020202020204" pitchFamily="34" charset="0"/>
                <a:cs typeface="Arial" panose="020B0604020202020204" pitchFamily="34" charset="0"/>
              </a:rPr>
              <a:t>.</a:t>
            </a:r>
            <a:r>
              <a:rPr lang="sl-SI" dirty="0"/>
              <a:t> </a:t>
            </a:r>
            <a:endParaRPr lang="sl-SI"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61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1240773" y="1099762"/>
            <a:ext cx="9390017" cy="3106470"/>
          </a:xfrm>
          <a:prstGeom prst="rect">
            <a:avLst/>
          </a:prstGeom>
        </p:spPr>
      </p:pic>
      <p:sp>
        <p:nvSpPr>
          <p:cNvPr id="8" name="Naslov 1"/>
          <p:cNvSpPr>
            <a:spLocks noGrp="1"/>
          </p:cNvSpPr>
          <p:nvPr>
            <p:ph type="title"/>
          </p:nvPr>
        </p:nvSpPr>
        <p:spPr>
          <a:xfrm>
            <a:off x="280653" y="162492"/>
            <a:ext cx="10515600" cy="706029"/>
          </a:xfrm>
        </p:spPr>
        <p:txBody>
          <a:bodyPr>
            <a:noAutofit/>
          </a:bodyPr>
          <a:lstStyle/>
          <a:p>
            <a:r>
              <a:rPr lang="sl-SI" sz="3600" dirty="0" smtClean="0">
                <a:solidFill>
                  <a:srgbClr val="FF0000"/>
                </a:solidFill>
                <a:latin typeface="Arial" panose="020B0604020202020204" pitchFamily="34" charset="0"/>
                <a:cs typeface="Arial" panose="020B0604020202020204" pitchFamily="34" charset="0"/>
              </a:rPr>
              <a:t>MLEČNOKISLINSKO VRENJE</a:t>
            </a:r>
            <a:endParaRPr lang="sl-SI" sz="3600" dirty="0">
              <a:solidFill>
                <a:srgbClr val="FF0000"/>
              </a:solidFill>
              <a:latin typeface="Arial" panose="020B0604020202020204" pitchFamily="34" charset="0"/>
              <a:cs typeface="Arial" panose="020B0604020202020204" pitchFamily="34" charset="0"/>
            </a:endParaRPr>
          </a:p>
        </p:txBody>
      </p:sp>
      <p:sp>
        <p:nvSpPr>
          <p:cNvPr id="9" name="Označba mesta vsebine 2"/>
          <p:cNvSpPr>
            <a:spLocks noGrp="1"/>
          </p:cNvSpPr>
          <p:nvPr>
            <p:ph idx="1"/>
          </p:nvPr>
        </p:nvSpPr>
        <p:spPr>
          <a:xfrm>
            <a:off x="280653" y="6043891"/>
            <a:ext cx="8651965" cy="680939"/>
          </a:xfrm>
        </p:spPr>
        <p:txBody>
          <a:bodyPr>
            <a:normAutofit/>
          </a:bodyPr>
          <a:lstStyle/>
          <a:p>
            <a:pPr marL="0" indent="0">
              <a:buNone/>
            </a:pPr>
            <a:r>
              <a:rPr lang="sl-SI" dirty="0">
                <a:latin typeface="Arial" panose="020B0604020202020204" pitchFamily="34" charset="0"/>
                <a:cs typeface="Arial" panose="020B0604020202020204" pitchFamily="34" charset="0"/>
              </a:rPr>
              <a:t>m</a:t>
            </a:r>
            <a:r>
              <a:rPr lang="sl-SI" dirty="0" smtClean="0">
                <a:latin typeface="Arial" panose="020B0604020202020204" pitchFamily="34" charset="0"/>
                <a:cs typeface="Arial" panose="020B0604020202020204" pitchFamily="34" charset="0"/>
              </a:rPr>
              <a:t>lečnokislinske bakterije → mlečnokislinsko vrenje</a:t>
            </a:r>
            <a:endParaRPr lang="sl-SI" dirty="0">
              <a:latin typeface="Arial" panose="020B0604020202020204" pitchFamily="34" charset="0"/>
              <a:cs typeface="Arial" panose="020B0604020202020204" pitchFamily="34" charset="0"/>
            </a:endParaRPr>
          </a:p>
        </p:txBody>
      </p:sp>
      <p:sp>
        <p:nvSpPr>
          <p:cNvPr id="2" name="Pravokotnik 1"/>
          <p:cNvSpPr/>
          <p:nvPr/>
        </p:nvSpPr>
        <p:spPr>
          <a:xfrm>
            <a:off x="280653" y="4437473"/>
            <a:ext cx="11699965" cy="1200329"/>
          </a:xfrm>
          <a:prstGeom prst="rect">
            <a:avLst/>
          </a:prstGeom>
        </p:spPr>
        <p:txBody>
          <a:bodyPr wrap="square">
            <a:spAutoFit/>
          </a:bodyPr>
          <a:lstStyle/>
          <a:p>
            <a:r>
              <a:rPr lang="sl-SI" sz="2400" dirty="0">
                <a:latin typeface="Arial" panose="020B0604020202020204" pitchFamily="34" charset="0"/>
                <a:cs typeface="Arial" panose="020B0604020202020204" pitchFamily="34" charset="0"/>
              </a:rPr>
              <a:t>Mlečnokislinske bakterije uporabljamo že več kot 4000 let tudi </a:t>
            </a:r>
            <a:r>
              <a:rPr lang="sl-SI" sz="2400" dirty="0" smtClean="0">
                <a:latin typeface="Arial" panose="020B0604020202020204" pitchFamily="34" charset="0"/>
                <a:cs typeface="Arial" panose="020B0604020202020204" pitchFamily="34" charset="0"/>
              </a:rPr>
              <a:t>za  pripravo </a:t>
            </a:r>
            <a:r>
              <a:rPr lang="sl-SI" sz="2400" dirty="0">
                <a:latin typeface="Arial" panose="020B0604020202020204" pitchFamily="34" charset="0"/>
                <a:cs typeface="Arial" panose="020B0604020202020204" pitchFamily="34" charset="0"/>
              </a:rPr>
              <a:t>mlečnih izdelkov (npr. jogurt, kislo mleko, </a:t>
            </a:r>
            <a:r>
              <a:rPr lang="sl-SI" sz="2400" dirty="0" err="1">
                <a:latin typeface="Arial" panose="020B0604020202020204" pitchFamily="34" charset="0"/>
                <a:cs typeface="Arial" panose="020B0604020202020204" pitchFamily="34" charset="0"/>
              </a:rPr>
              <a:t>keﬁr</a:t>
            </a:r>
            <a:r>
              <a:rPr lang="sl-SI" sz="2400" dirty="0">
                <a:latin typeface="Arial" panose="020B0604020202020204" pitchFamily="34" charset="0"/>
                <a:cs typeface="Arial" panose="020B0604020202020204" pitchFamily="34" charset="0"/>
              </a:rPr>
              <a:t> in sir). </a:t>
            </a:r>
            <a:r>
              <a:rPr lang="sl-SI" sz="2400" b="1" dirty="0" smtClean="0">
                <a:latin typeface="Arial" panose="020B0604020202020204" pitchFamily="34" charset="0"/>
                <a:cs typeface="Arial" panose="020B0604020202020204" pitchFamily="34" charset="0"/>
              </a:rPr>
              <a:t>Pri tem </a:t>
            </a:r>
            <a:r>
              <a:rPr lang="sl-SI" sz="2400" b="1" dirty="0">
                <a:latin typeface="Arial" panose="020B0604020202020204" pitchFamily="34" charset="0"/>
                <a:cs typeface="Arial" panose="020B0604020202020204" pitchFamily="34" charset="0"/>
              </a:rPr>
              <a:t>procesu je ključna pretvorba sladkorja laktoze v mleku v </a:t>
            </a:r>
            <a:r>
              <a:rPr lang="sl-SI" sz="2400" b="1" dirty="0" smtClean="0">
                <a:latin typeface="Arial" panose="020B0604020202020204" pitchFamily="34" charset="0"/>
                <a:cs typeface="Arial" panose="020B0604020202020204" pitchFamily="34" charset="0"/>
              </a:rPr>
              <a:t>mlečno kislino.</a:t>
            </a:r>
            <a:endParaRPr lang="sl-SI" sz="24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8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5760" y="260649"/>
            <a:ext cx="11612880" cy="4525963"/>
          </a:xfrm>
        </p:spPr>
        <p:txBody>
          <a:bodyPr/>
          <a:lstStyle/>
          <a:p>
            <a:pPr>
              <a:lnSpc>
                <a:spcPct val="150000"/>
              </a:lnSpc>
            </a:pPr>
            <a:r>
              <a:rPr lang="sl-SI" b="1" dirty="0" smtClean="0">
                <a:solidFill>
                  <a:srgbClr val="FF0000"/>
                </a:solidFill>
                <a:latin typeface="Arial" panose="020B0604020202020204" pitchFamily="34" charset="0"/>
                <a:cs typeface="Arial" panose="020B0604020202020204" pitchFamily="34" charset="0"/>
              </a:rPr>
              <a:t>LOUIS PASTEUR </a:t>
            </a:r>
            <a:r>
              <a:rPr lang="sl-SI" dirty="0" smtClean="0">
                <a:latin typeface="Arial" panose="020B0604020202020204" pitchFamily="34" charset="0"/>
                <a:cs typeface="Arial" panose="020B0604020202020204" pitchFamily="34" charset="0"/>
              </a:rPr>
              <a:t>(1822 – 1895)</a:t>
            </a:r>
          </a:p>
          <a:p>
            <a:pPr>
              <a:lnSpc>
                <a:spcPct val="150000"/>
              </a:lnSpc>
            </a:pPr>
            <a:r>
              <a:rPr lang="sl-SI" dirty="0" smtClean="0">
                <a:latin typeface="Arial" panose="020B0604020202020204" pitchFamily="34" charset="0"/>
                <a:cs typeface="Arial" panose="020B0604020202020204" pitchFamily="34" charset="0"/>
              </a:rPr>
              <a:t>opazil je, da „majhne paličice“ </a:t>
            </a:r>
            <a:r>
              <a:rPr lang="sl-SI" dirty="0">
                <a:latin typeface="Arial" panose="020B0604020202020204" pitchFamily="34" charset="0"/>
                <a:cs typeface="Arial" panose="020B0604020202020204" pitchFamily="34" charset="0"/>
              </a:rPr>
              <a:t>spremenijo „pokvarijo“ vino v </a:t>
            </a:r>
            <a:r>
              <a:rPr lang="sl-SI" dirty="0" smtClean="0">
                <a:latin typeface="Arial" panose="020B0604020202020204" pitchFamily="34" charset="0"/>
                <a:cs typeface="Arial" panose="020B0604020202020204" pitchFamily="34" charset="0"/>
              </a:rPr>
              <a:t>kis - </a:t>
            </a:r>
            <a:r>
              <a:rPr lang="sl-SI" dirty="0" smtClean="0">
                <a:solidFill>
                  <a:srgbClr val="FF0000"/>
                </a:solidFill>
                <a:latin typeface="Arial" panose="020B0604020202020204" pitchFamily="34" charset="0"/>
                <a:cs typeface="Arial" panose="020B0604020202020204" pitchFamily="34" charset="0"/>
              </a:rPr>
              <a:t>bakterije </a:t>
            </a:r>
            <a:endParaRPr lang="sl-SI" dirty="0">
              <a:latin typeface="Arial" panose="020B0604020202020204" pitchFamily="34" charset="0"/>
              <a:cs typeface="Arial" panose="020B0604020202020204" pitchFamily="34" charset="0"/>
            </a:endParaRPr>
          </a:p>
          <a:p>
            <a:pPr>
              <a:lnSpc>
                <a:spcPct val="150000"/>
              </a:lnSpc>
            </a:pPr>
            <a:r>
              <a:rPr lang="sl-SI" dirty="0" smtClean="0">
                <a:latin typeface="Arial" panose="020B0604020202020204" pitchFamily="34" charset="0"/>
                <a:cs typeface="Arial" panose="020B0604020202020204" pitchFamily="34" charset="0"/>
              </a:rPr>
              <a:t>Odkril je </a:t>
            </a:r>
            <a:r>
              <a:rPr lang="sl-SI" dirty="0">
                <a:latin typeface="Arial" panose="020B0604020202020204" pitchFamily="34" charset="0"/>
                <a:cs typeface="Arial" panose="020B0604020202020204" pitchFamily="34" charset="0"/>
              </a:rPr>
              <a:t>postopek </a:t>
            </a:r>
            <a:r>
              <a:rPr lang="sl-SI" b="1" dirty="0" smtClean="0">
                <a:latin typeface="Arial" panose="020B0604020202020204" pitchFamily="34" charset="0"/>
                <a:cs typeface="Arial" panose="020B0604020202020204" pitchFamily="34" charset="0"/>
              </a:rPr>
              <a:t>PASTERIZACIJE </a:t>
            </a:r>
            <a:r>
              <a:rPr lang="sl-SI" dirty="0" smtClean="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živilo segrejemo do 85 ° C, kar ubije večino mikroorganizmov prisotnih živilih</a:t>
            </a:r>
            <a:r>
              <a:rPr lang="sl-SI" dirty="0" smtClean="0">
                <a:latin typeface="Arial" panose="020B0604020202020204" pitchFamily="34" charset="0"/>
                <a:cs typeface="Arial" panose="020B0604020202020204" pitchFamily="34" charset="0"/>
              </a:rPr>
              <a:t>.</a:t>
            </a:r>
            <a:r>
              <a:rPr lang="sl-SI" dirty="0">
                <a:latin typeface="Arial" panose="020B0604020202020204" pitchFamily="34" charset="0"/>
                <a:cs typeface="Arial" panose="020B0604020202020204" pitchFamily="34" charset="0"/>
              </a:rPr>
              <a:t> </a:t>
            </a:r>
            <a:r>
              <a:rPr lang="sl-SI" dirty="0" smtClean="0">
                <a:solidFill>
                  <a:srgbClr val="FF0000"/>
                </a:solidFill>
                <a:latin typeface="Arial" panose="020B0604020202020204" pitchFamily="34" charset="0"/>
                <a:cs typeface="Arial" panose="020B0604020202020204" pitchFamily="34" charset="0"/>
              </a:rPr>
              <a:t>Je „oče </a:t>
            </a:r>
            <a:r>
              <a:rPr lang="sl-SI" dirty="0">
                <a:solidFill>
                  <a:srgbClr val="FF0000"/>
                </a:solidFill>
                <a:latin typeface="Arial" panose="020B0604020202020204" pitchFamily="34" charset="0"/>
                <a:cs typeface="Arial" panose="020B0604020202020204" pitchFamily="34" charset="0"/>
              </a:rPr>
              <a:t>biotehnologije</a:t>
            </a:r>
            <a:r>
              <a:rPr lang="sl-SI" dirty="0" smtClean="0">
                <a:solidFill>
                  <a:srgbClr val="FF0000"/>
                </a:solidFill>
                <a:latin typeface="Arial" panose="020B0604020202020204" pitchFamily="34" charset="0"/>
                <a:cs typeface="Arial" panose="020B0604020202020204" pitchFamily="34" charset="0"/>
              </a:rPr>
              <a:t>“.</a:t>
            </a:r>
            <a:endParaRPr lang="sl-SI" dirty="0">
              <a:solidFill>
                <a:srgbClr val="FF0000"/>
              </a:solidFill>
              <a:latin typeface="Arial" panose="020B0604020202020204" pitchFamily="34" charset="0"/>
              <a:cs typeface="Arial" panose="020B0604020202020204" pitchFamily="34" charset="0"/>
            </a:endParaRPr>
          </a:p>
        </p:txBody>
      </p:sp>
      <p:pic>
        <p:nvPicPr>
          <p:cNvPr id="1026" name="Picture 2" descr="Louis Pasteur | Science History Institu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363" y="3949278"/>
            <a:ext cx="4635341" cy="260737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8184705" y="5791200"/>
            <a:ext cx="3474720"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a:t>
            </a:r>
            <a:endParaRPr lang="sl-SI" sz="2000" dirty="0">
              <a:solidFill>
                <a:schemeClr val="tx1"/>
              </a:solidFill>
            </a:endParaRPr>
          </a:p>
        </p:txBody>
      </p:sp>
    </p:spTree>
    <p:extLst>
      <p:ext uri="{BB962C8B-B14F-4D97-AF65-F5344CB8AC3E}">
        <p14:creationId xmlns:p14="http://schemas.microsoft.com/office/powerpoint/2010/main" val="237149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7566" y="25193"/>
            <a:ext cx="12074434" cy="2597827"/>
          </a:xfrm>
          <a:prstGeom prst="rect">
            <a:avLst/>
          </a:prstGeom>
          <a:noFill/>
        </p:spPr>
        <p:txBody>
          <a:bodyPr wrap="square" rtlCol="0">
            <a:spAutoFit/>
          </a:bodyPr>
          <a:lstStyle/>
          <a:p>
            <a:pPr algn="just">
              <a:lnSpc>
                <a:spcPct val="150000"/>
              </a:lnSpc>
            </a:pPr>
            <a:r>
              <a:rPr lang="sl-SI" sz="2800" dirty="0">
                <a:latin typeface="Arial" pitchFamily="34" charset="0"/>
                <a:cs typeface="Arial" pitchFamily="34" charset="0"/>
              </a:rPr>
              <a:t>Naši predniki so zelo dobro poznali zdravila in strupena zelišča ter njihove strupe, kako si pripraviti večmesečno zalogo hrane, kako si ob poškodbah pomagati sami. Tako so ob svojih bivališčih začeli rastline in živali za hrano tudi </a:t>
            </a:r>
            <a:r>
              <a:rPr lang="sl-SI" sz="2800" dirty="0">
                <a:solidFill>
                  <a:srgbClr val="FF0000"/>
                </a:solidFill>
                <a:latin typeface="Arial" pitchFamily="34" charset="0"/>
                <a:cs typeface="Arial" pitchFamily="34" charset="0"/>
              </a:rPr>
              <a:t>udomačevati in gojiti</a:t>
            </a:r>
            <a:r>
              <a:rPr lang="sl-SI" sz="2800" dirty="0">
                <a:latin typeface="Arial" pitchFamily="34" charset="0"/>
                <a:cs typeface="Arial" pitchFamily="34" charset="0"/>
              </a:rPr>
              <a:t>. </a:t>
            </a:r>
          </a:p>
        </p:txBody>
      </p:sp>
      <p:pic>
        <p:nvPicPr>
          <p:cNvPr id="1028" name="Picture 4" descr="Digitalno poučevanje in učenje Moza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9" y="2809149"/>
            <a:ext cx="50006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4493623" y="4373883"/>
            <a:ext cx="3726176" cy="2484117"/>
          </a:xfrm>
          <a:prstGeom prst="rect">
            <a:avLst/>
          </a:prstGeom>
        </p:spPr>
      </p:pic>
      <p:pic>
        <p:nvPicPr>
          <p:cNvPr id="1030" name="Picture 6" descr="Je kmetijstvo nebodigatreba v Sloveniji? | Kmetijsko gozdarska zbornica  Sloveni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9605" y="2143962"/>
            <a:ext cx="4324985" cy="2881522"/>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220889" y="5937504"/>
            <a:ext cx="3474720"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SAMO PREBERI</a:t>
            </a:r>
            <a:endParaRPr lang="sl-SI" sz="2000" dirty="0">
              <a:solidFill>
                <a:schemeClr val="tx1"/>
              </a:solidFill>
            </a:endParaRPr>
          </a:p>
        </p:txBody>
      </p:sp>
    </p:spTree>
    <p:extLst>
      <p:ext uri="{BB962C8B-B14F-4D97-AF65-F5344CB8AC3E}">
        <p14:creationId xmlns:p14="http://schemas.microsoft.com/office/powerpoint/2010/main" val="175258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7566" y="25193"/>
            <a:ext cx="12074434" cy="2677656"/>
          </a:xfrm>
          <a:prstGeom prst="rect">
            <a:avLst/>
          </a:prstGeom>
          <a:noFill/>
        </p:spPr>
        <p:txBody>
          <a:bodyPr wrap="square" rtlCol="0">
            <a:spAutoFit/>
          </a:bodyPr>
          <a:lstStyle/>
          <a:p>
            <a:pPr>
              <a:lnSpc>
                <a:spcPct val="150000"/>
              </a:lnSpc>
            </a:pPr>
            <a:r>
              <a:rPr lang="sl-SI" sz="2800" b="1" dirty="0" smtClean="0">
                <a:solidFill>
                  <a:srgbClr val="7030A0"/>
                </a:solidFill>
                <a:latin typeface="Arial" pitchFamily="34" charset="0"/>
                <a:cs typeface="Arial" pitchFamily="34" charset="0"/>
              </a:rPr>
              <a:t>ZAČETKI BIOTEHNOLOGIJE:</a:t>
            </a:r>
            <a:endParaRPr lang="sl-SI" sz="2800" b="1" dirty="0">
              <a:solidFill>
                <a:srgbClr val="7030A0"/>
              </a:solidFill>
              <a:latin typeface="Arial" pitchFamily="34" charset="0"/>
              <a:cs typeface="Arial" pitchFamily="34" charset="0"/>
            </a:endParaRPr>
          </a:p>
          <a:p>
            <a:pPr algn="just">
              <a:lnSpc>
                <a:spcPct val="150000"/>
              </a:lnSpc>
            </a:pPr>
            <a:r>
              <a:rPr lang="sl-SI" sz="2800" dirty="0" smtClean="0">
                <a:latin typeface="Arial" pitchFamily="34" charset="0"/>
                <a:cs typeface="Arial" pitchFamily="34" charset="0"/>
              </a:rPr>
              <a:t>Ljudje </a:t>
            </a:r>
            <a:r>
              <a:rPr lang="sl-SI" sz="2800" dirty="0">
                <a:latin typeface="Arial" pitchFamily="34" charset="0"/>
                <a:cs typeface="Arial" pitchFamily="34" charset="0"/>
              </a:rPr>
              <a:t>so med rastlinami in živalmi izbirali tiste, ki so imeli zanje </a:t>
            </a:r>
            <a:r>
              <a:rPr lang="sl-SI" sz="2800" b="1" dirty="0">
                <a:latin typeface="Arial" pitchFamily="34" charset="0"/>
                <a:cs typeface="Arial" pitchFamily="34" charset="0"/>
              </a:rPr>
              <a:t>boljše </a:t>
            </a:r>
            <a:r>
              <a:rPr lang="sl-SI" sz="2800" b="1" dirty="0" smtClean="0">
                <a:latin typeface="Arial" pitchFamily="34" charset="0"/>
                <a:cs typeface="Arial" pitchFamily="34" charset="0"/>
              </a:rPr>
              <a:t>lastnosti</a:t>
            </a:r>
            <a:r>
              <a:rPr lang="sl-SI" sz="2800" dirty="0" smtClean="0">
                <a:latin typeface="Arial" pitchFamily="34" charset="0"/>
                <a:cs typeface="Arial" pitchFamily="34" charset="0"/>
              </a:rPr>
              <a:t>, </a:t>
            </a:r>
            <a:r>
              <a:rPr lang="sl-SI" sz="2800" dirty="0">
                <a:latin typeface="Arial" pitchFamily="34" charset="0"/>
                <a:cs typeface="Arial" pitchFamily="34" charset="0"/>
              </a:rPr>
              <a:t>nadaljevali s </a:t>
            </a:r>
            <a:r>
              <a:rPr lang="sl-SI" sz="2800" b="1" dirty="0">
                <a:solidFill>
                  <a:srgbClr val="FF0000"/>
                </a:solidFill>
                <a:latin typeface="Arial" pitchFamily="34" charset="0"/>
                <a:cs typeface="Arial" pitchFamily="34" charset="0"/>
              </a:rPr>
              <a:t>križanjem</a:t>
            </a:r>
            <a:r>
              <a:rPr lang="sl-SI" sz="2800" dirty="0">
                <a:latin typeface="Arial" pitchFamily="34" charset="0"/>
                <a:cs typeface="Arial" pitchFamily="34" charset="0"/>
              </a:rPr>
              <a:t>, in na koncu začeli </a:t>
            </a:r>
            <a:r>
              <a:rPr lang="sl-SI" sz="2800" dirty="0" smtClean="0">
                <a:solidFill>
                  <a:srgbClr val="FF0000"/>
                </a:solidFill>
                <a:latin typeface="Arial" pitchFamily="34" charset="0"/>
                <a:cs typeface="Arial" pitchFamily="34" charset="0"/>
              </a:rPr>
              <a:t>načrtno (umetno) spreminjati</a:t>
            </a:r>
            <a:r>
              <a:rPr lang="sl-SI" sz="2800" dirty="0">
                <a:latin typeface="Arial" pitchFamily="34" charset="0"/>
                <a:cs typeface="Arial" pitchFamily="34" charset="0"/>
              </a:rPr>
              <a:t> </a:t>
            </a:r>
            <a:r>
              <a:rPr lang="sl-SI" sz="2800" dirty="0" smtClean="0">
                <a:latin typeface="Arial" pitchFamily="34" charset="0"/>
                <a:cs typeface="Arial" pitchFamily="34" charset="0"/>
              </a:rPr>
              <a:t>organizme (GSO)</a:t>
            </a:r>
            <a:r>
              <a:rPr lang="sl-SI" sz="2800" dirty="0" smtClean="0">
                <a:latin typeface="Arial" pitchFamily="34" charset="0"/>
                <a:cs typeface="Arial" pitchFamily="34" charset="0"/>
              </a:rPr>
              <a:t>. </a:t>
            </a:r>
            <a:r>
              <a:rPr lang="sl-SI" sz="2800" dirty="0" smtClean="0">
                <a:latin typeface="Arial" pitchFamily="34" charset="0"/>
                <a:cs typeface="Arial" pitchFamily="34" charset="0"/>
              </a:rPr>
              <a:t>Vse to vključuje </a:t>
            </a:r>
            <a:r>
              <a:rPr lang="sl-SI" sz="2800" b="1" dirty="0" smtClean="0">
                <a:solidFill>
                  <a:srgbClr val="0070C0"/>
                </a:solidFill>
                <a:latin typeface="Arial" pitchFamily="34" charset="0"/>
                <a:cs typeface="Arial" pitchFamily="34" charset="0"/>
                <a:sym typeface="Wingdings" pitchFamily="2" charset="2"/>
              </a:rPr>
              <a:t>BIOTEHNOLOGIJA.</a:t>
            </a:r>
            <a:endParaRPr lang="sl-SI" sz="2800" b="1" dirty="0">
              <a:solidFill>
                <a:srgbClr val="0070C0"/>
              </a:solidFill>
              <a:latin typeface="Arial" pitchFamily="34" charset="0"/>
              <a:cs typeface="Arial" pitchFamily="34" charset="0"/>
            </a:endParaRPr>
          </a:p>
        </p:txBody>
      </p:sp>
      <p:pic>
        <p:nvPicPr>
          <p:cNvPr id="2050" name="Picture 2" descr="Umetna selekcija rastlin in živali – Blaž Germšek Blog web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531" y="2931631"/>
            <a:ext cx="2425771" cy="3644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 cikastem govedu | Cikasto Gove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725" y="2874668"/>
            <a:ext cx="7893050" cy="3361855"/>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2465832" y="6084410"/>
            <a:ext cx="5007864"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a:t>
            </a:r>
            <a:endParaRPr lang="sl-SI" sz="2000" dirty="0">
              <a:solidFill>
                <a:schemeClr val="tx1"/>
              </a:solidFill>
            </a:endParaRPr>
          </a:p>
        </p:txBody>
      </p:sp>
    </p:spTree>
    <p:extLst>
      <p:ext uri="{BB962C8B-B14F-4D97-AF65-F5344CB8AC3E}">
        <p14:creationId xmlns:p14="http://schemas.microsoft.com/office/powerpoint/2010/main" val="26107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21" y="2432842"/>
            <a:ext cx="8028384" cy="424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27313" y="204836"/>
            <a:ext cx="11943014" cy="1951496"/>
          </a:xfrm>
          <a:prstGeom prst="rect">
            <a:avLst/>
          </a:prstGeom>
        </p:spPr>
        <p:txBody>
          <a:bodyPr wrap="square">
            <a:spAutoFit/>
          </a:bodyPr>
          <a:lstStyle/>
          <a:p>
            <a:pPr>
              <a:lnSpc>
                <a:spcPct val="150000"/>
              </a:lnSpc>
            </a:pPr>
            <a:r>
              <a:rPr lang="sl-SI" sz="2800" dirty="0" smtClean="0">
                <a:solidFill>
                  <a:srgbClr val="FF0000"/>
                </a:solidFill>
                <a:latin typeface="Arial" panose="020B0604020202020204" pitchFamily="34" charset="0"/>
                <a:cs typeface="Arial" panose="020B0604020202020204" pitchFamily="34" charset="0"/>
              </a:rPr>
              <a:t>Biotehnologija</a:t>
            </a:r>
            <a:r>
              <a:rPr lang="sl-SI" sz="2800" dirty="0" smtClean="0">
                <a:latin typeface="Arial" panose="020B0604020202020204" pitchFamily="34" charset="0"/>
                <a:cs typeface="Arial" panose="020B0604020202020204" pitchFamily="34" charset="0"/>
              </a:rPr>
              <a:t> </a:t>
            </a:r>
            <a:r>
              <a:rPr lang="sl-SI" sz="2800" dirty="0">
                <a:latin typeface="Arial" panose="020B0604020202020204" pitchFamily="34" charset="0"/>
                <a:cs typeface="Arial" panose="020B0604020202020204" pitchFamily="34" charset="0"/>
              </a:rPr>
              <a:t>je </a:t>
            </a:r>
            <a:r>
              <a:rPr lang="sl-SI" sz="2800" dirty="0" smtClean="0">
                <a:latin typeface="Arial" panose="020B0604020202020204" pitchFamily="34" charset="0"/>
                <a:cs typeface="Arial" panose="020B0604020202020204" pitchFamily="34" charset="0"/>
              </a:rPr>
              <a:t>interdisciplinarna veda</a:t>
            </a:r>
            <a:r>
              <a:rPr lang="sl-SI" sz="2800" dirty="0">
                <a:latin typeface="Arial" panose="020B0604020202020204" pitchFamily="34" charset="0"/>
                <a:cs typeface="Arial" panose="020B0604020202020204" pitchFamily="34" charset="0"/>
              </a:rPr>
              <a:t>, ki z </a:t>
            </a:r>
            <a:r>
              <a:rPr lang="sl-SI" sz="2800" dirty="0" smtClean="0">
                <a:latin typeface="Arial" panose="020B0604020202020204" pitchFamily="34" charset="0"/>
                <a:cs typeface="Arial" panose="020B0604020202020204" pitchFamily="34" charset="0"/>
              </a:rPr>
              <a:t>uporabo </a:t>
            </a:r>
            <a:r>
              <a:rPr lang="sl-SI" sz="2800" dirty="0">
                <a:latin typeface="Arial" panose="020B0604020202020204" pitchFamily="34" charset="0"/>
                <a:cs typeface="Arial" panose="020B0604020202020204" pitchFamily="34" charset="0"/>
              </a:rPr>
              <a:t>živih organizmov ali njihovih </a:t>
            </a:r>
            <a:r>
              <a:rPr lang="sl-SI" sz="2800" dirty="0" smtClean="0">
                <a:latin typeface="Arial" panose="020B0604020202020204" pitchFamily="34" charset="0"/>
                <a:cs typeface="Arial" panose="020B0604020202020204" pitchFamily="34" charset="0"/>
              </a:rPr>
              <a:t>delov (celic, encimov) </a:t>
            </a:r>
            <a:r>
              <a:rPr lang="sl-SI" sz="2800" dirty="0">
                <a:latin typeface="Arial" panose="020B0604020202020204" pitchFamily="34" charset="0"/>
                <a:cs typeface="Arial" panose="020B0604020202020204" pitchFamily="34" charset="0"/>
              </a:rPr>
              <a:t>omogoča proizvodnjo zdravil </a:t>
            </a:r>
            <a:r>
              <a:rPr lang="sl-SI" sz="2800" dirty="0" smtClean="0">
                <a:latin typeface="Arial" panose="020B0604020202020204" pitchFamily="34" charset="0"/>
                <a:cs typeface="Arial" panose="020B0604020202020204" pitchFamily="34" charset="0"/>
              </a:rPr>
              <a:t>in hrane </a:t>
            </a:r>
            <a:r>
              <a:rPr lang="sl-SI" sz="2800" dirty="0">
                <a:latin typeface="Arial" panose="020B0604020202020204" pitchFamily="34" charset="0"/>
                <a:cs typeface="Arial" panose="020B0604020202020204" pitchFamily="34" charset="0"/>
              </a:rPr>
              <a:t>ter pridobivanje </a:t>
            </a:r>
            <a:r>
              <a:rPr lang="sl-SI" sz="2800" dirty="0" smtClean="0">
                <a:latin typeface="Arial" panose="020B0604020202020204" pitchFamily="34" charset="0"/>
                <a:cs typeface="Arial" panose="020B0604020202020204" pitchFamily="34" charset="0"/>
              </a:rPr>
              <a:t>organizmov z </a:t>
            </a:r>
            <a:r>
              <a:rPr lang="sl-SI" sz="2800" dirty="0">
                <a:latin typeface="Arial" panose="020B0604020202020204" pitchFamily="34" charset="0"/>
                <a:cs typeface="Arial" panose="020B0604020202020204" pitchFamily="34" charset="0"/>
              </a:rPr>
              <a:t>novimi lastnostmi.</a:t>
            </a:r>
            <a:endParaRPr lang="sl-SI" sz="2800" b="0" i="0" dirty="0">
              <a:effectLst/>
              <a:latin typeface="Arial" panose="020B0604020202020204" pitchFamily="34" charset="0"/>
              <a:cs typeface="Arial" panose="020B0604020202020204" pitchFamily="34" charset="0"/>
            </a:endParaRPr>
          </a:p>
        </p:txBody>
      </p:sp>
      <p:sp>
        <p:nvSpPr>
          <p:cNvPr id="4" name="Pravokotnik 3"/>
          <p:cNvSpPr/>
          <p:nvPr/>
        </p:nvSpPr>
        <p:spPr>
          <a:xfrm>
            <a:off x="8495607" y="5803392"/>
            <a:ext cx="3474720" cy="633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PREPIŠI V ZVEZEK</a:t>
            </a:r>
            <a:endParaRPr lang="sl-SI" sz="2000" dirty="0">
              <a:solidFill>
                <a:schemeClr val="tx1"/>
              </a:solidFill>
            </a:endParaRPr>
          </a:p>
        </p:txBody>
      </p:sp>
    </p:spTree>
    <p:extLst>
      <p:ext uri="{BB962C8B-B14F-4D97-AF65-F5344CB8AC3E}">
        <p14:creationId xmlns:p14="http://schemas.microsoft.com/office/powerpoint/2010/main" val="29349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elektrena sejna soba">
  <a:themeElements>
    <a:clrScheme name="Naelektrena sejna sob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Naelektrena sejna sob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a sejna sob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12</TotalTime>
  <Words>490</Words>
  <Application>Microsoft Office PowerPoint</Application>
  <PresentationFormat>Širokozaslonsko</PresentationFormat>
  <Paragraphs>56</Paragraphs>
  <Slides>13</Slides>
  <Notes>0</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13</vt:i4>
      </vt:variant>
    </vt:vector>
  </HeadingPairs>
  <TitlesOfParts>
    <vt:vector size="22" baseType="lpstr">
      <vt:lpstr>Arial</vt:lpstr>
      <vt:lpstr>Calibri</vt:lpstr>
      <vt:lpstr>Calibri Light</vt:lpstr>
      <vt:lpstr>Century Gothic</vt:lpstr>
      <vt:lpstr>Comic Sans MS</vt:lpstr>
      <vt:lpstr>Wingdings</vt:lpstr>
      <vt:lpstr>Wingdings 3</vt:lpstr>
      <vt:lpstr>Officeova tema</vt:lpstr>
      <vt:lpstr>Naelektrena sejna soba</vt:lpstr>
      <vt:lpstr>PowerPointova predstavitev</vt:lpstr>
      <vt:lpstr>PowerPointova predstavitev</vt:lpstr>
      <vt:lpstr>PowerPointova predstavitev</vt:lpstr>
      <vt:lpstr>ALKOHOLNO VRENJE</vt:lpstr>
      <vt:lpstr>MLEČNOKISLINSKO VRENJE</vt:lpstr>
      <vt:lpstr>PowerPointova predstavitev</vt:lpstr>
      <vt:lpstr>PowerPointova predstavitev</vt:lpstr>
      <vt:lpstr>PowerPointova predstavitev</vt:lpstr>
      <vt:lpstr>PowerPointova predstavitev</vt:lpstr>
      <vt:lpstr>PowerPointova predstavitev</vt:lpstr>
      <vt:lpstr>PODROČJA UPORABE BIOTEHNOLOGIJE:</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Uporabnik</cp:lastModifiedBy>
  <cp:revision>3</cp:revision>
  <dcterms:created xsi:type="dcterms:W3CDTF">2022-01-09T15:37:38Z</dcterms:created>
  <dcterms:modified xsi:type="dcterms:W3CDTF">2022-01-09T15:49:43Z</dcterms:modified>
</cp:coreProperties>
</file>