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4" r:id="rId3"/>
    <p:sldId id="271" r:id="rId4"/>
    <p:sldId id="258" r:id="rId5"/>
    <p:sldId id="261" r:id="rId6"/>
    <p:sldId id="262" r:id="rId7"/>
    <p:sldId id="263" r:id="rId8"/>
    <p:sldId id="264" r:id="rId9"/>
    <p:sldId id="272" r:id="rId10"/>
    <p:sldId id="269" r:id="rId11"/>
    <p:sldId id="268" r:id="rId12"/>
    <p:sldId id="267" r:id="rId13"/>
    <p:sldId id="277" r:id="rId14"/>
    <p:sldId id="275" r:id="rId15"/>
    <p:sldId id="273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789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757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5943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0952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885980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8110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0976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30041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436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07349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0259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339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10669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137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2166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79950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8796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500991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93940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008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0491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4779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54764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8968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295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9429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36206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413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28881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246B496-235C-4E03-B89D-415B87CF590C}" type="datetimeFigureOut">
              <a:rPr lang="sl-SI" smtClean="0"/>
              <a:t>11. 01. 2022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sl-SI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AB08A47A-A756-4384-B0A8-192E48C4B57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586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devbio.biology.gatech.edu/wp-content/uploads/2011/04/HydraBuddi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6"/>
          <p:cNvSpPr txBox="1">
            <a:spLocks/>
          </p:cNvSpPr>
          <p:nvPr/>
        </p:nvSpPr>
        <p:spPr bwMode="gray">
          <a:xfrm>
            <a:off x="6772004" y="2664823"/>
            <a:ext cx="5135878" cy="1507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DEBLO: </a:t>
            </a:r>
            <a:r>
              <a:rPr lang="sl-SI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OŽIGALKARJI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gray">
          <a:xfrm>
            <a:off x="286919" y="822960"/>
            <a:ext cx="6362077" cy="5754268"/>
          </a:xfrm>
          <a:prstGeom prst="rect">
            <a:avLst/>
          </a:prstGeom>
          <a:noFill/>
          <a:ln/>
        </p:spPr>
      </p:pic>
      <p:sp>
        <p:nvSpPr>
          <p:cNvPr id="7" name="Elipsa 6"/>
          <p:cNvSpPr/>
          <p:nvPr/>
        </p:nvSpPr>
        <p:spPr>
          <a:xfrm>
            <a:off x="790086" y="988902"/>
            <a:ext cx="931836" cy="20660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Pravokotnik 1">
            <a:extLst>
              <a:ext uri="{FF2B5EF4-FFF2-40B4-BE49-F238E27FC236}">
                <a16:creationId xmlns:a16="http://schemas.microsoft.com/office/drawing/2014/main" id="{D7E71D37-EB57-4835-B7AE-9E6F201A0DC1}"/>
              </a:ext>
            </a:extLst>
          </p:cNvPr>
          <p:cNvSpPr/>
          <p:nvPr/>
        </p:nvSpPr>
        <p:spPr>
          <a:xfrm>
            <a:off x="6917635" y="5296317"/>
            <a:ext cx="4439478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ZAPIŠI NASLOV V ZVEZEK</a:t>
            </a:r>
          </a:p>
        </p:txBody>
      </p:sp>
    </p:spTree>
    <p:extLst>
      <p:ext uri="{BB962C8B-B14F-4D97-AF65-F5344CB8AC3E}">
        <p14:creationId xmlns:p14="http://schemas.microsoft.com/office/powerpoint/2010/main" val="243337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"/>
    </mc:Choice>
    <mc:Fallback xmlns="">
      <p:transition spd="slow" advTm="53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1" y="1838138"/>
            <a:ext cx="6113796" cy="478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slov 1"/>
          <p:cNvSpPr txBox="1">
            <a:spLocks/>
          </p:cNvSpPr>
          <p:nvPr/>
        </p:nvSpPr>
        <p:spPr>
          <a:xfrm>
            <a:off x="136293" y="234198"/>
            <a:ext cx="11763970" cy="152928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sl-S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SPOLNO RAZMNOŽEVANJE: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Oploditev pri vseh ožigalkarjih poteče v vodi.</a:t>
            </a:r>
          </a:p>
          <a:p>
            <a:pPr>
              <a:lnSpc>
                <a:spcPct val="170000"/>
              </a:lnSpc>
            </a:pP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 Ličinka je prosto plavajoča in migetalkasta. </a:t>
            </a:r>
            <a:r>
              <a:rPr lang="sl-S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18C54FFF-A1BE-4442-BE2C-9B795A38BA3C}"/>
              </a:ext>
            </a:extLst>
          </p:cNvPr>
          <p:cNvSpPr/>
          <p:nvPr/>
        </p:nvSpPr>
        <p:spPr>
          <a:xfrm>
            <a:off x="8356442" y="5815419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288555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66"/>
    </mc:Choice>
    <mc:Fallback xmlns="">
      <p:transition spd="slow" advTm="306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273" y="1851490"/>
            <a:ext cx="8621328" cy="496321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1741698" y="1528163"/>
            <a:ext cx="17677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Odrasla </a:t>
            </a:r>
            <a:r>
              <a:rPr lang="sl-SI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meduza</a:t>
            </a:r>
            <a:r>
              <a:rPr lang="sl-S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sl-SI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razvije spolne celice</a:t>
            </a:r>
          </a:p>
        </p:txBody>
      </p:sp>
      <p:sp>
        <p:nvSpPr>
          <p:cNvPr id="5" name="Pravokotnik 4"/>
          <p:cNvSpPr/>
          <p:nvPr/>
        </p:nvSpPr>
        <p:spPr>
          <a:xfrm>
            <a:off x="277853" y="3135549"/>
            <a:ext cx="2988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Oploditev poteče v vodi (je zunanja). Razvije se migetalkasta ličinka. </a:t>
            </a:r>
          </a:p>
        </p:txBody>
      </p:sp>
      <p:sp>
        <p:nvSpPr>
          <p:cNvPr id="6" name="Pravokotnik 5"/>
          <p:cNvSpPr/>
          <p:nvPr/>
        </p:nvSpPr>
        <p:spPr>
          <a:xfrm>
            <a:off x="8911410" y="1851490"/>
            <a:ext cx="1956887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sl-SI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Mladi osebki se ločijo od polipa in se razvijejo v meduzo. </a:t>
            </a:r>
          </a:p>
          <a:p>
            <a:endParaRPr lang="sl-SI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9257" y="37603"/>
            <a:ext cx="11671069" cy="15299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sl-SI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RAZMNOŽEVANJE UHATEGA KLOBUČNJAKA: </a:t>
            </a:r>
          </a:p>
          <a:p>
            <a:pPr algn="l"/>
            <a:endParaRPr lang="sl-SI" sz="2800" i="1" dirty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sl-SI" sz="2800" i="1" dirty="0">
                <a:latin typeface="Arial" pitchFamily="34" charset="0"/>
                <a:cs typeface="Arial" pitchFamily="34" charset="0"/>
              </a:rPr>
              <a:t>Živijo v obliki </a:t>
            </a:r>
            <a:r>
              <a:rPr lang="sl-SI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POLIPA </a:t>
            </a:r>
            <a:r>
              <a:rPr lang="sl-SI" sz="2800" i="1" dirty="0">
                <a:latin typeface="Arial" pitchFamily="34" charset="0"/>
                <a:cs typeface="Arial" pitchFamily="34" charset="0"/>
              </a:rPr>
              <a:t>(pritrjeni na morsko dno) ali</a:t>
            </a:r>
            <a:r>
              <a:rPr lang="sl-SI" sz="28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MEDUZE </a:t>
            </a:r>
            <a:r>
              <a:rPr lang="sl-SI" sz="2800" i="1" dirty="0">
                <a:latin typeface="Arial" pitchFamily="34" charset="0"/>
                <a:cs typeface="Arial" pitchFamily="34" charset="0"/>
              </a:rPr>
              <a:t>(prosto plavajoče)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297" y="2033356"/>
            <a:ext cx="1134611" cy="110219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192" y="4058879"/>
            <a:ext cx="1077596" cy="151488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1410" y="3854109"/>
            <a:ext cx="1233123" cy="192441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53" y="1603599"/>
            <a:ext cx="1376126" cy="1086416"/>
          </a:xfrm>
          <a:prstGeom prst="rect">
            <a:avLst/>
          </a:prstGeom>
        </p:spPr>
      </p:pic>
      <p:sp>
        <p:nvSpPr>
          <p:cNvPr id="12" name="Pravokotnik 11">
            <a:extLst>
              <a:ext uri="{FF2B5EF4-FFF2-40B4-BE49-F238E27FC236}">
                <a16:creationId xmlns:a16="http://schemas.microsoft.com/office/drawing/2014/main" id="{6CA51498-F3F6-4989-84B1-2698C92246BE}"/>
              </a:ext>
            </a:extLst>
          </p:cNvPr>
          <p:cNvSpPr/>
          <p:nvPr/>
        </p:nvSpPr>
        <p:spPr>
          <a:xfrm>
            <a:off x="8356442" y="5815419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preberi</a:t>
            </a:r>
          </a:p>
        </p:txBody>
      </p:sp>
    </p:spTree>
    <p:extLst>
      <p:ext uri="{BB962C8B-B14F-4D97-AF65-F5344CB8AC3E}">
        <p14:creationId xmlns:p14="http://schemas.microsoft.com/office/powerpoint/2010/main" val="25759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349"/>
    </mc:Choice>
    <mc:Fallback xmlns="">
      <p:transition spd="slow" advTm="6634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68" y="782081"/>
            <a:ext cx="9447237" cy="5877136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AF4D2963-8A32-4DCC-8998-DA085CC48864}"/>
              </a:ext>
            </a:extLst>
          </p:cNvPr>
          <p:cNvSpPr/>
          <p:nvPr/>
        </p:nvSpPr>
        <p:spPr>
          <a:xfrm>
            <a:off x="140094" y="198784"/>
            <a:ext cx="8182271" cy="5832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Na podlagi prejšnje razlage si skiciraj razmnoževalni krog</a:t>
            </a:r>
          </a:p>
        </p:txBody>
      </p:sp>
    </p:spTree>
    <p:extLst>
      <p:ext uri="{BB962C8B-B14F-4D97-AF65-F5344CB8AC3E}">
        <p14:creationId xmlns:p14="http://schemas.microsoft.com/office/powerpoint/2010/main" val="2957956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80851" y="194808"/>
            <a:ext cx="11527971" cy="4351338"/>
          </a:xfrm>
        </p:spPr>
        <p:txBody>
          <a:bodyPr/>
          <a:lstStyle/>
          <a:p>
            <a:pPr algn="just"/>
            <a:r>
              <a:rPr lang="sl-SI" dirty="0"/>
              <a:t>Zvišanje temperature morske vode povzroča, da alge, ki živijo s koralami v sožitju izstopijo, korale pa se obarvajo belo, temu pojavu pravimo </a:t>
            </a:r>
            <a:r>
              <a:rPr lang="sl-SI" dirty="0">
                <a:solidFill>
                  <a:srgbClr val="FF0000"/>
                </a:solidFill>
              </a:rPr>
              <a:t>beljenje koral</a:t>
            </a:r>
            <a:r>
              <a:rPr lang="sl-SI" dirty="0"/>
              <a:t>. </a:t>
            </a:r>
          </a:p>
        </p:txBody>
      </p:sp>
      <p:pic>
        <p:nvPicPr>
          <p:cNvPr id="1026" name="Picture 2" descr="https://www.ucimte.com/ibooks/readium/epub_content/iNAR7/EPUB/imgs/povecave/3.1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336" y="1241021"/>
            <a:ext cx="8347664" cy="556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5DB99307-88CF-4AA7-80F3-FF0CE2CFB62D}"/>
              </a:ext>
            </a:extLst>
          </p:cNvPr>
          <p:cNvSpPr/>
          <p:nvPr/>
        </p:nvSpPr>
        <p:spPr>
          <a:xfrm>
            <a:off x="280851" y="5854809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Samo preberi</a:t>
            </a:r>
          </a:p>
        </p:txBody>
      </p:sp>
    </p:spTree>
    <p:extLst>
      <p:ext uri="{BB962C8B-B14F-4D97-AF65-F5344CB8AC3E}">
        <p14:creationId xmlns:p14="http://schemas.microsoft.com/office/powerpoint/2010/main" val="18370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4"/>
    </mc:Choice>
    <mc:Fallback xmlns="">
      <p:transition spd="slow" advTm="2373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85" y="139070"/>
            <a:ext cx="8897592" cy="367716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694" y="212256"/>
            <a:ext cx="3069012" cy="29843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170" y="3865195"/>
            <a:ext cx="6006944" cy="2776905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43555" y="3447940"/>
            <a:ext cx="3294152" cy="3315968"/>
          </a:xfrm>
          <a:prstGeom prst="rect">
            <a:avLst/>
          </a:prstGeom>
        </p:spPr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DF1666FA-ADC6-410F-AD51-EC64610231F2}"/>
              </a:ext>
            </a:extLst>
          </p:cNvPr>
          <p:cNvSpPr txBox="1"/>
          <p:nvPr/>
        </p:nvSpPr>
        <p:spPr>
          <a:xfrm>
            <a:off x="4669481" y="212256"/>
            <a:ext cx="359326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/>
              <a:t>Ali veš?</a:t>
            </a: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4373E91A-C4E2-4B35-A3FA-DDE9FE1DC94F}"/>
              </a:ext>
            </a:extLst>
          </p:cNvPr>
          <p:cNvSpPr/>
          <p:nvPr/>
        </p:nvSpPr>
        <p:spPr>
          <a:xfrm>
            <a:off x="5131054" y="5833717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Samo preberi</a:t>
            </a:r>
          </a:p>
        </p:txBody>
      </p:sp>
    </p:spTree>
    <p:extLst>
      <p:ext uri="{BB962C8B-B14F-4D97-AF65-F5344CB8AC3E}">
        <p14:creationId xmlns:p14="http://schemas.microsoft.com/office/powerpoint/2010/main" val="137242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43"/>
    </mc:Choice>
    <mc:Fallback xmlns="">
      <p:transition spd="slow" advTm="79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446" y="0"/>
            <a:ext cx="10210675" cy="399597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4155222"/>
            <a:ext cx="2181498" cy="252987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233" y="4155222"/>
            <a:ext cx="2362530" cy="254353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3555" y="4155222"/>
            <a:ext cx="3078576" cy="254353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037" y="3789091"/>
            <a:ext cx="3172268" cy="2896004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4D0DA324-7D28-4AD4-82E0-0965ADCA950E}"/>
              </a:ext>
            </a:extLst>
          </p:cNvPr>
          <p:cNvSpPr/>
          <p:nvPr/>
        </p:nvSpPr>
        <p:spPr>
          <a:xfrm>
            <a:off x="8587409" y="132522"/>
            <a:ext cx="2779091" cy="967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8F3247AF-998C-4218-9363-BC5A7F430C6C}"/>
              </a:ext>
            </a:extLst>
          </p:cNvPr>
          <p:cNvSpPr/>
          <p:nvPr/>
        </p:nvSpPr>
        <p:spPr>
          <a:xfrm>
            <a:off x="8223920" y="132522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252616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7"/>
    </mc:Choice>
    <mc:Fallback xmlns="">
      <p:transition spd="slow" advTm="331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>
                <a:solidFill>
                  <a:srgbClr val="0070C0"/>
                </a:solidFill>
              </a:rPr>
              <a:t>SPLOŠNE LASTNOSTI</a:t>
            </a:r>
            <a:endParaRPr lang="sl-SI" b="1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32755" y="980728"/>
            <a:ext cx="11438313" cy="4873752"/>
          </a:xfrm>
        </p:spPr>
        <p:txBody>
          <a:bodyPr>
            <a:normAutofit/>
          </a:bodyPr>
          <a:lstStyle/>
          <a:p>
            <a:pPr algn="just"/>
            <a:r>
              <a:rPr lang="sl-SI" sz="3200" dirty="0">
                <a:latin typeface="Arial" pitchFamily="34" charset="0"/>
                <a:cs typeface="Arial" pitchFamily="34" charset="0"/>
              </a:rPr>
              <a:t>Živijo v morjih, trdoživnjaki pa tudi v sladkih vodah.</a:t>
            </a:r>
          </a:p>
          <a:p>
            <a:pPr marL="0" indent="0" algn="just">
              <a:buNone/>
            </a:pPr>
            <a:endParaRPr lang="sl-SI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l-SI" sz="3200" dirty="0">
                <a:latin typeface="Arial" pitchFamily="34" charset="0"/>
                <a:cs typeface="Arial" pitchFamily="34" charset="0"/>
              </a:rPr>
              <a:t>So </a:t>
            </a:r>
            <a:r>
              <a:rPr lang="sl-SI" sz="3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zvezdasto somerne živali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algn="just">
              <a:buNone/>
            </a:pPr>
            <a:endParaRPr lang="sl-SI" sz="2400" dirty="0"/>
          </a:p>
          <a:p>
            <a:pPr marL="0" indent="0" algn="just">
              <a:buNone/>
            </a:pPr>
            <a:endParaRPr lang="sl-SI" sz="2400" dirty="0"/>
          </a:p>
        </p:txBody>
      </p:sp>
      <p:pic>
        <p:nvPicPr>
          <p:cNvPr id="4098" name="Picture 2" descr="http://mss.svarog.si/biologija/econtent/images/48/7775/ozigalkarji_zgradba_7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944880"/>
            <a:ext cx="3600400" cy="387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3048998"/>
            <a:ext cx="2592288" cy="363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A21602E6-3F34-4D0A-BFDE-BC21AF83E01C}"/>
              </a:ext>
            </a:extLst>
          </p:cNvPr>
          <p:cNvSpPr/>
          <p:nvPr/>
        </p:nvSpPr>
        <p:spPr>
          <a:xfrm>
            <a:off x="8223920" y="132522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159971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7"/>
    </mc:Choice>
    <mc:Fallback xmlns="">
      <p:transition spd="slow" advTm="130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32756" y="116632"/>
            <a:ext cx="11405062" cy="487375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sl-SI" sz="3200" dirty="0">
                <a:latin typeface="Arial" pitchFamily="34" charset="0"/>
                <a:cs typeface="Arial" pitchFamily="34" charset="0"/>
              </a:rPr>
              <a:t>Imajo</a:t>
            </a:r>
            <a:r>
              <a:rPr lang="sl-SI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VODNO OGRODJE (HIDROSTATSKO OGRODJE), 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ki</a:t>
            </a:r>
            <a:r>
              <a:rPr lang="sl-SI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daje </a:t>
            </a:r>
            <a:r>
              <a:rPr lang="sl-SI" sz="3200" b="1" dirty="0">
                <a:latin typeface="Arial" pitchFamily="34" charset="0"/>
                <a:cs typeface="Arial" pitchFamily="34" charset="0"/>
              </a:rPr>
              <a:t>oporo in omogoča premikanje.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sl-SI" dirty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sl-SI" sz="2400" dirty="0"/>
          </a:p>
        </p:txBody>
      </p:sp>
      <p:pic>
        <p:nvPicPr>
          <p:cNvPr id="6" name="Picture 2" descr="Rezultat iskanja slik za OŽIGALKARJ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569" y="1978633"/>
            <a:ext cx="3683637" cy="25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" y="1708038"/>
            <a:ext cx="8164593" cy="295916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667198"/>
            <a:ext cx="4876800" cy="2229990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C726D21B-A99E-47F1-9691-6D1A2F22E241}"/>
              </a:ext>
            </a:extLst>
          </p:cNvPr>
          <p:cNvSpPr/>
          <p:nvPr/>
        </p:nvSpPr>
        <p:spPr>
          <a:xfrm>
            <a:off x="1041242" y="5539594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26104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6"/>
    </mc:Choice>
    <mc:Fallback xmlns="">
      <p:transition spd="slow" advTm="1881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32756" y="116632"/>
            <a:ext cx="11772010" cy="4873752"/>
          </a:xfrm>
        </p:spPr>
        <p:txBody>
          <a:bodyPr>
            <a:normAutofit/>
          </a:bodyPr>
          <a:lstStyle/>
          <a:p>
            <a:pPr algn="just"/>
            <a:r>
              <a:rPr lang="sl-SI" sz="3200" dirty="0">
                <a:latin typeface="Arial" panose="020B0604020202020204" pitchFamily="34" charset="0"/>
                <a:cs typeface="Arial" pitchFamily="34" charset="0"/>
              </a:rPr>
              <a:t>So</a:t>
            </a:r>
            <a:r>
              <a:rPr lang="sl-SI" sz="32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plenilci.</a:t>
            </a:r>
          </a:p>
          <a:p>
            <a:pPr algn="just"/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imajo </a:t>
            </a:r>
            <a:r>
              <a:rPr lang="sl-SI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vrečasto prebavilo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, ki ima le 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eno odprtino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ustno zadnjično odprtino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, ta ima vlogo ust in zadnjične odprtine.</a:t>
            </a:r>
          </a:p>
          <a:p>
            <a:pPr algn="just"/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Ob ustni odprtini so </a:t>
            </a:r>
            <a:r>
              <a:rPr lang="sl-SI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lovke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, ki vsebujejo </a:t>
            </a:r>
            <a:r>
              <a:rPr lang="sl-SI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ožigalke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. Z ožigalkami se branijo, lovijo in omrtvijo plen, saj  vsebujejo strup.</a:t>
            </a:r>
            <a:r>
              <a:rPr lang="sl-SI" sz="3200" dirty="0"/>
              <a:t> </a:t>
            </a:r>
            <a:endParaRPr lang="sl-SI" sz="2400" dirty="0"/>
          </a:p>
          <a:p>
            <a:pPr marL="0" indent="0" algn="just">
              <a:buNone/>
            </a:pPr>
            <a:endParaRPr lang="sl-SI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56" y="3749040"/>
            <a:ext cx="5995852" cy="282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59" y="3513277"/>
            <a:ext cx="5607524" cy="3344723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FC863DFE-C214-4FDE-A7EE-CBC08FEB471B}"/>
              </a:ext>
            </a:extLst>
          </p:cNvPr>
          <p:cNvSpPr/>
          <p:nvPr/>
        </p:nvSpPr>
        <p:spPr>
          <a:xfrm>
            <a:off x="2949555" y="5932985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795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47"/>
    </mc:Choice>
    <mc:Fallback xmlns="">
      <p:transition spd="slow" advTm="42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05" y="260649"/>
            <a:ext cx="1149175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l-SI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ŽIVČEVJE</a:t>
            </a:r>
            <a:r>
              <a:rPr lang="sl-SI" sz="3200" b="1" dirty="0">
                <a:latin typeface="Arial" pitchFamily="34" charset="0"/>
                <a:cs typeface="Arial" pitchFamily="34" charset="0"/>
              </a:rPr>
              <a:t>: </a:t>
            </a:r>
            <a:r>
              <a:rPr lang="sl-SI" sz="3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MREŽASTO ŽIVČEVJE</a:t>
            </a:r>
            <a:r>
              <a:rPr lang="sl-SI" sz="3200" b="1" dirty="0">
                <a:latin typeface="Arial" pitchFamily="34" charset="0"/>
                <a:cs typeface="Arial" pitchFamily="34" charset="0"/>
              </a:rPr>
              <a:t>, ki ga sestavlja </a:t>
            </a:r>
            <a:r>
              <a:rPr lang="sl-SI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živčna mreža </a:t>
            </a:r>
            <a:r>
              <a:rPr lang="sl-SI" sz="3200" b="1" dirty="0">
                <a:latin typeface="Arial" pitchFamily="34" charset="0"/>
                <a:cs typeface="Arial" pitchFamily="34" charset="0"/>
              </a:rPr>
              <a:t>po celem telesu</a:t>
            </a:r>
            <a:endParaRPr lang="sl-SI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" y="1311319"/>
            <a:ext cx="6969790" cy="538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avokotnik 7"/>
          <p:cNvSpPr/>
          <p:nvPr/>
        </p:nvSpPr>
        <p:spPr>
          <a:xfrm>
            <a:off x="4444222" y="2523630"/>
            <a:ext cx="2629197" cy="385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2" descr="http://mss.svarog.si/biologija/MSS/econtent/images/66/11220/ozigalkarji_zivcevje_11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124" y="1311319"/>
            <a:ext cx="5312121" cy="554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572C078C-4F01-4ABD-B88B-23627E57575A}"/>
              </a:ext>
            </a:extLst>
          </p:cNvPr>
          <p:cNvSpPr/>
          <p:nvPr/>
        </p:nvSpPr>
        <p:spPr>
          <a:xfrm>
            <a:off x="3684400" y="5649415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10218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10"/>
    </mc:Choice>
    <mc:Fallback xmlns="">
      <p:transition spd="slow" advTm="120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99257" y="272044"/>
            <a:ext cx="11571317" cy="4873752"/>
          </a:xfrm>
        </p:spPr>
        <p:txBody>
          <a:bodyPr>
            <a:normAutofit/>
          </a:bodyPr>
          <a:lstStyle/>
          <a:p>
            <a:pPr algn="just"/>
            <a:r>
              <a:rPr lang="sl-SI" sz="3200" b="1" dirty="0">
                <a:latin typeface="Arial" pitchFamily="34" charset="0"/>
                <a:cs typeface="Arial" pitchFamily="34" charset="0"/>
              </a:rPr>
              <a:t>Nimajo </a:t>
            </a:r>
            <a:r>
              <a:rPr lang="sl-SI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krvožilnega sistema, dihal</a:t>
            </a:r>
            <a:r>
              <a:rPr lang="sl-SI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in </a:t>
            </a:r>
            <a:r>
              <a:rPr lang="sl-SI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izločal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sl-SI" sz="32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sl-SI" sz="3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DIHALA:</a:t>
            </a:r>
            <a:r>
              <a:rPr lang="sl-SI" sz="3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dihalne pline izmenjujejo skozi </a:t>
            </a:r>
            <a:r>
              <a:rPr lang="sl-SI" sz="3200" b="1" dirty="0">
                <a:latin typeface="Arial" pitchFamily="34" charset="0"/>
                <a:cs typeface="Arial" pitchFamily="34" charset="0"/>
              </a:rPr>
              <a:t>telesno površino</a:t>
            </a:r>
            <a:r>
              <a:rPr lang="sl-SI" sz="32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4" name="Picture 2" descr="http://mss.svarog.si/biologija/econtent/images/48/7775/ozigalkarji_zgradba_77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68" y="2323881"/>
            <a:ext cx="4018103" cy="432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F108A632-EE85-4FF5-8957-20016AC54E3C}"/>
              </a:ext>
            </a:extLst>
          </p:cNvPr>
          <p:cNvSpPr/>
          <p:nvPr/>
        </p:nvSpPr>
        <p:spPr>
          <a:xfrm>
            <a:off x="299257" y="5777573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214787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1"/>
    </mc:Choice>
    <mc:Fallback xmlns="">
      <p:transition spd="slow" advTm="1811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45868" y="192768"/>
            <a:ext cx="11676017" cy="4351338"/>
          </a:xfrm>
        </p:spPr>
        <p:txBody>
          <a:bodyPr>
            <a:normAutofit/>
          </a:bodyPr>
          <a:lstStyle/>
          <a:p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Živijo lahko v obliki </a:t>
            </a:r>
            <a:r>
              <a:rPr lang="sl-SI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polipa 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ali </a:t>
            </a:r>
            <a:r>
              <a:rPr lang="sl-SI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meduze</a:t>
            </a:r>
            <a:r>
              <a:rPr lang="sl-SI" sz="3200" dirty="0">
                <a:latin typeface="Arial" panose="020B0604020202020204" pitchFamily="34" charset="0"/>
                <a:cs typeface="Arial" panose="020B0604020202020204" pitchFamily="34" charset="0"/>
              </a:rPr>
              <a:t>, pri nekaterih pa se izmenjujejo generacije polipov in meduz.</a:t>
            </a:r>
          </a:p>
          <a:p>
            <a:r>
              <a:rPr lang="sl-SI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Polip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 je pritrjen na podlago.</a:t>
            </a:r>
          </a:p>
          <a:p>
            <a:r>
              <a:rPr lang="sl-SI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Meduza</a:t>
            </a:r>
            <a:r>
              <a:rPr lang="sl-SI" sz="3200" b="1" dirty="0">
                <a:latin typeface="Arial" panose="020B0604020202020204" pitchFamily="34" charset="0"/>
                <a:cs typeface="Arial" panose="020B0604020202020204" pitchFamily="34" charset="0"/>
              </a:rPr>
              <a:t> je prosto plavajoča.</a:t>
            </a:r>
            <a:r>
              <a:rPr lang="sl-SI" sz="3200" b="1" dirty="0"/>
              <a:t> </a:t>
            </a:r>
            <a:endParaRPr lang="sl-SI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052" y="2384264"/>
            <a:ext cx="8373292" cy="4178357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2455817" y="6232173"/>
            <a:ext cx="2181497" cy="5094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POLIP</a:t>
            </a:r>
          </a:p>
        </p:txBody>
      </p:sp>
      <p:sp>
        <p:nvSpPr>
          <p:cNvPr id="6" name="Pravokotnik 5"/>
          <p:cNvSpPr/>
          <p:nvPr/>
        </p:nvSpPr>
        <p:spPr>
          <a:xfrm>
            <a:off x="7820297" y="6307895"/>
            <a:ext cx="2181497" cy="50945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>
                <a:solidFill>
                  <a:schemeClr val="tx1"/>
                </a:solidFill>
              </a:rPr>
              <a:t>MEDUZA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00AE5460-B568-438A-8632-DB8AD049EB14}"/>
              </a:ext>
            </a:extLst>
          </p:cNvPr>
          <p:cNvSpPr/>
          <p:nvPr/>
        </p:nvSpPr>
        <p:spPr>
          <a:xfrm>
            <a:off x="8333631" y="1560054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317675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7"/>
    </mc:Choice>
    <mc:Fallback xmlns="">
      <p:transition spd="slow" advTm="187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47527" y="116632"/>
            <a:ext cx="9177523" cy="706090"/>
          </a:xfrm>
        </p:spPr>
        <p:txBody>
          <a:bodyPr>
            <a:normAutofit/>
          </a:bodyPr>
          <a:lstStyle/>
          <a:p>
            <a:r>
              <a:rPr lang="sl-SI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NESPOLNO RAZMNOŽEVANJE: BRSTENJE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15884" y="980728"/>
            <a:ext cx="11637818" cy="4873752"/>
          </a:xfrm>
        </p:spPr>
        <p:txBody>
          <a:bodyPr/>
          <a:lstStyle/>
          <a:p>
            <a:pPr marL="0" indent="0" algn="just">
              <a:buNone/>
            </a:pPr>
            <a:r>
              <a:rPr lang="sl-SI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zeleni trdoživ:</a:t>
            </a:r>
            <a:endParaRPr lang="sl-SI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na matičnem osebku se razvije eden ali več izrastkov (brstov). Ta izrastek se odcepi in zraste v novo žival.</a:t>
            </a:r>
            <a:r>
              <a:rPr lang="sl-S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sl-SI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potomec ima enak dedni zapis 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sl-SI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sl-SI" dirty="0">
                <a:latin typeface="Bookman Old Style" pitchFamily="18" charset="0"/>
              </a:rPr>
            </a:br>
            <a:endParaRPr lang="sl-SI" dirty="0">
              <a:latin typeface="Bookman Old Style" pitchFamily="18" charset="0"/>
            </a:endParaRPr>
          </a:p>
        </p:txBody>
      </p:sp>
      <p:pic>
        <p:nvPicPr>
          <p:cNvPr id="7" name="Picture 4" descr="http://www.devbio.biology.gatech.edu/wp-content/uploads/2011/04/HydraBudding-256x3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499" y="2095250"/>
            <a:ext cx="3125792" cy="36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84" y="3272318"/>
            <a:ext cx="5988567" cy="3450729"/>
          </a:xfrm>
          <a:prstGeom prst="rect">
            <a:avLst/>
          </a:prstGeom>
        </p:spPr>
      </p:pic>
      <p:sp>
        <p:nvSpPr>
          <p:cNvPr id="6" name="Pravokotnik 5">
            <a:extLst>
              <a:ext uri="{FF2B5EF4-FFF2-40B4-BE49-F238E27FC236}">
                <a16:creationId xmlns:a16="http://schemas.microsoft.com/office/drawing/2014/main" id="{63A6FAA5-BC8C-4A14-A326-0CC0211C7468}"/>
              </a:ext>
            </a:extLst>
          </p:cNvPr>
          <p:cNvSpPr/>
          <p:nvPr/>
        </p:nvSpPr>
        <p:spPr>
          <a:xfrm>
            <a:off x="8479499" y="5956840"/>
            <a:ext cx="3712501" cy="8083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dirty="0">
                <a:solidFill>
                  <a:schemeClr val="tx1"/>
                </a:solidFill>
              </a:rPr>
              <a:t>PREPIŠI</a:t>
            </a:r>
          </a:p>
        </p:txBody>
      </p:sp>
    </p:spTree>
    <p:extLst>
      <p:ext uri="{BB962C8B-B14F-4D97-AF65-F5344CB8AC3E}">
        <p14:creationId xmlns:p14="http://schemas.microsoft.com/office/powerpoint/2010/main" val="34638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4"/>
    </mc:Choice>
    <mc:Fallback xmlns="">
      <p:transition spd="slow" advTm="3695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3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elektrena sejna soba">
  <a:themeElements>
    <a:clrScheme name="Naelektrena sejna soba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Naelektrena sejna soba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elektrena sejna soba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147</TotalTime>
  <Words>307</Words>
  <Application>Microsoft Office PowerPoint</Application>
  <PresentationFormat>Širokozaslonsko</PresentationFormat>
  <Paragraphs>51</Paragraphs>
  <Slides>14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14</vt:i4>
      </vt:variant>
    </vt:vector>
  </HeadingPairs>
  <TitlesOfParts>
    <vt:vector size="22" baseType="lpstr">
      <vt:lpstr>Arial</vt:lpstr>
      <vt:lpstr>Bookman Old Style</vt:lpstr>
      <vt:lpstr>Calibri</vt:lpstr>
      <vt:lpstr>Calibri Light</vt:lpstr>
      <vt:lpstr>Century Gothic</vt:lpstr>
      <vt:lpstr>Wingdings 3</vt:lpstr>
      <vt:lpstr>Officeova tema</vt:lpstr>
      <vt:lpstr>Naelektrena sejna soba</vt:lpstr>
      <vt:lpstr>PowerPointova predstavitev</vt:lpstr>
      <vt:lpstr>PowerPointova predstavitev</vt:lpstr>
      <vt:lpstr>SPLOŠNE LASTNOSTI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NESPOLNO RAZMNOŽEVANJE: BRSTENJE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Arnes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Značilnosti: „NEČLENARJI“</dc:title>
  <dc:creator>Učitelj</dc:creator>
  <cp:lastModifiedBy>VesnaŠ</cp:lastModifiedBy>
  <cp:revision>31</cp:revision>
  <dcterms:created xsi:type="dcterms:W3CDTF">2021-01-17T06:57:56Z</dcterms:created>
  <dcterms:modified xsi:type="dcterms:W3CDTF">2022-01-11T07:06:41Z</dcterms:modified>
</cp:coreProperties>
</file>