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67" r:id="rId4"/>
    <p:sldId id="268" r:id="rId5"/>
    <p:sldId id="259" r:id="rId6"/>
    <p:sldId id="269" r:id="rId7"/>
    <p:sldId id="260" r:id="rId8"/>
    <p:sldId id="261" r:id="rId9"/>
    <p:sldId id="264" r:id="rId10"/>
    <p:sldId id="271" r:id="rId11"/>
    <p:sldId id="270" r:id="rId12"/>
    <p:sldId id="273" r:id="rId13"/>
    <p:sldId id="272"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28893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25768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81775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sl-SI"/>
              <a:t>Uredite slog naslova matrice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sl-S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422266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97120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419669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71735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425D6F1-E46D-409C-BD78-6F45128BC2EF}" type="datetimeFigureOut">
              <a:rPr lang="sl-SI" smtClean="0"/>
              <a:t>20. 01. 2022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36406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sl-SI"/>
              <a:t>Uredite slog naslova matrice</a:t>
            </a:r>
            <a:endParaRPr lang="en-US" dirty="0"/>
          </a:p>
        </p:txBody>
      </p:sp>
      <p:sp>
        <p:nvSpPr>
          <p:cNvPr id="3" name="Date Placeholder 2"/>
          <p:cNvSpPr>
            <a:spLocks noGrp="1"/>
          </p:cNvSpPr>
          <p:nvPr>
            <p:ph type="dt" sz="half" idx="10"/>
          </p:nvPr>
        </p:nvSpPr>
        <p:spPr/>
        <p:txBody>
          <a:bodyPr/>
          <a:lstStyle/>
          <a:p>
            <a:fld id="{4425D6F1-E46D-409C-BD78-6F45128BC2EF}" type="datetimeFigureOut">
              <a:rPr lang="sl-SI" smtClean="0"/>
              <a:t>20. 01. 2022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3259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5D6F1-E46D-409C-BD78-6F45128BC2EF}" type="datetimeFigureOut">
              <a:rPr lang="sl-SI" smtClean="0"/>
              <a:t>20. 01. 2022</a:t>
            </a:fld>
            <a:endParaRPr lang="sl-SI"/>
          </a:p>
        </p:txBody>
      </p:sp>
      <p:sp>
        <p:nvSpPr>
          <p:cNvPr id="3" name="Footer Placeholder 2"/>
          <p:cNvSpPr>
            <a:spLocks noGrp="1"/>
          </p:cNvSpPr>
          <p:nvPr>
            <p:ph type="ftr" sz="quarter" idx="11"/>
          </p:nvPr>
        </p:nvSpPr>
        <p:spPr/>
        <p:txBody>
          <a:bodyPr/>
          <a:lstStyle/>
          <a:p>
            <a:endParaRPr lang="sl-S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75825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sl-SI"/>
              <a:t>Uredite slog naslova matrice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93292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19260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sl-SI"/>
              <a:t>Uredite slog naslova matrice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sl-SI"/>
              <a:t>Kliknite ikono, če želite dodati sliko</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635719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242833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sl-SI"/>
              <a:t>Uredite slog naslova matrice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359019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sl-SI"/>
              <a:t>Uredite slog naslova matrice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26939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240427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425D6F1-E46D-409C-BD78-6F45128BC2EF}" type="datetimeFigureOut">
              <a:rPr lang="sl-SI" smtClean="0"/>
              <a:t>20. 01. 2022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20388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425D6F1-E46D-409C-BD78-6F45128BC2EF}" type="datetimeFigureOut">
              <a:rPr lang="sl-SI" smtClean="0"/>
              <a:t>20. 01. 2022</a:t>
            </a:fld>
            <a:endParaRPr lang="sl-SI"/>
          </a:p>
        </p:txBody>
      </p:sp>
      <p:sp>
        <p:nvSpPr>
          <p:cNvPr id="8" name="Footer Placeholder 7"/>
          <p:cNvSpPr>
            <a:spLocks noGrp="1"/>
          </p:cNvSpPr>
          <p:nvPr>
            <p:ph type="ftr" sz="quarter" idx="11"/>
          </p:nvPr>
        </p:nvSpPr>
        <p:spPr>
          <a:xfrm>
            <a:off x="561111" y="6391838"/>
            <a:ext cx="3644282" cy="304801"/>
          </a:xfrm>
        </p:spPr>
        <p:txBody>
          <a:bodyPr/>
          <a:lstStyle/>
          <a:p>
            <a:endParaRPr lang="sl-SI"/>
          </a:p>
        </p:txBody>
      </p:sp>
      <p:sp>
        <p:nvSpPr>
          <p:cNvPr id="9" name="Slide Number Placeholder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697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sl-SI"/>
              <a:t>Uredite slog naslova matrice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947754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sl-SI"/>
              <a:t>Uredite slog naslova matrice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425D6F1-E46D-409C-BD78-6F45128BC2EF}" type="datetimeFigureOut">
              <a:rPr lang="sl-SI" smtClean="0"/>
              <a:t>20. 01. 2022</a:t>
            </a:fld>
            <a:endParaRPr lang="sl-SI"/>
          </a:p>
        </p:txBody>
      </p:sp>
      <p:sp>
        <p:nvSpPr>
          <p:cNvPr id="5" name="Footer Placeholder 4"/>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04572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4425D6F1-E46D-409C-BD78-6F45128BC2EF}" type="datetimeFigureOut">
              <a:rPr lang="sl-SI" smtClean="0"/>
              <a:t>20. 01. 2022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69974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531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4425D6F1-E46D-409C-BD78-6F45128BC2EF}" type="datetimeFigureOut">
              <a:rPr lang="sl-SI" smtClean="0"/>
              <a:t>20. 01. 2022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418377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4425D6F1-E46D-409C-BD78-6F45128BC2EF}" type="datetimeFigureOut">
              <a:rPr lang="sl-SI" smtClean="0"/>
              <a:t>20. 01. 2022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77022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425D6F1-E46D-409C-BD78-6F45128BC2EF}" type="datetimeFigureOut">
              <a:rPr lang="sl-SI" smtClean="0"/>
              <a:t>20. 01. 2022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93786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75685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425D6F1-E46D-409C-BD78-6F45128BC2EF}" type="datetimeFigureOut">
              <a:rPr lang="sl-SI" smtClean="0"/>
              <a:t>20. 01. 2022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5226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5D6F1-E46D-409C-BD78-6F45128BC2EF}" type="datetimeFigureOut">
              <a:rPr lang="sl-SI" smtClean="0"/>
              <a:t>20. 01. 2022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F5940-2909-4531-A1D1-A6F636CE8D9D}" type="slidenum">
              <a:rPr lang="sl-SI" smtClean="0"/>
              <a:t>‹#›</a:t>
            </a:fld>
            <a:endParaRPr lang="sl-SI"/>
          </a:p>
        </p:txBody>
      </p:sp>
    </p:spTree>
    <p:extLst>
      <p:ext uri="{BB962C8B-B14F-4D97-AF65-F5344CB8AC3E}">
        <p14:creationId xmlns:p14="http://schemas.microsoft.com/office/powerpoint/2010/main" val="227668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sl-SI"/>
              <a:t>Uredite slog naslova matrice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425D6F1-E46D-409C-BD78-6F45128BC2EF}" type="datetimeFigureOut">
              <a:rPr lang="sl-SI" smtClean="0"/>
              <a:t>20. 01. 2022</a:t>
            </a:fld>
            <a:endParaRPr lang="sl-S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sl-S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47F5940-2909-4531-A1D1-A6F636CE8D9D}" type="slidenum">
              <a:rPr lang="sl-SI" smtClean="0"/>
              <a:t>‹#›</a:t>
            </a:fld>
            <a:endParaRPr lang="sl-SI"/>
          </a:p>
        </p:txBody>
      </p:sp>
    </p:spTree>
    <p:extLst>
      <p:ext uri="{BB962C8B-B14F-4D97-AF65-F5344CB8AC3E}">
        <p14:creationId xmlns:p14="http://schemas.microsoft.com/office/powerpoint/2010/main" val="270606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gray">
          <a:xfrm>
            <a:off x="165463" y="26903"/>
            <a:ext cx="7401000" cy="6693937"/>
          </a:xfrm>
          <a:prstGeom prst="rect">
            <a:avLst/>
          </a:prstGeom>
          <a:noFill/>
          <a:ln/>
        </p:spPr>
      </p:pic>
      <p:sp>
        <p:nvSpPr>
          <p:cNvPr id="5" name="Naslov 1"/>
          <p:cNvSpPr txBox="1">
            <a:spLocks/>
          </p:cNvSpPr>
          <p:nvPr/>
        </p:nvSpPr>
        <p:spPr bwMode="gray">
          <a:xfrm>
            <a:off x="7566463" y="3651353"/>
            <a:ext cx="4101521" cy="49006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l-SI" sz="4400" b="1" dirty="0">
                <a:solidFill>
                  <a:srgbClr val="92D050"/>
                </a:solidFill>
              </a:rPr>
              <a:t>DEBLO: </a:t>
            </a:r>
            <a:r>
              <a:rPr lang="sl-SI" sz="4400" b="1" dirty="0">
                <a:solidFill>
                  <a:srgbClr val="FFFF00"/>
                </a:solidFill>
              </a:rPr>
              <a:t>PLOŠČATI ČRVI</a:t>
            </a:r>
          </a:p>
        </p:txBody>
      </p:sp>
      <p:sp>
        <p:nvSpPr>
          <p:cNvPr id="6" name="Podnaslov 2"/>
          <p:cNvSpPr txBox="1">
            <a:spLocks/>
          </p:cNvSpPr>
          <p:nvPr/>
        </p:nvSpPr>
        <p:spPr>
          <a:xfrm>
            <a:off x="7566463" y="5502727"/>
            <a:ext cx="3968040" cy="529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rgbClr val="FFFF00"/>
                </a:solidFill>
              </a:rPr>
              <a:t>Vesna Švab, prof. </a:t>
            </a:r>
            <a:r>
              <a:rPr lang="sl-SI" sz="1800" dirty="0" err="1">
                <a:solidFill>
                  <a:srgbClr val="FFFF00"/>
                </a:solidFill>
              </a:rPr>
              <a:t>bio</a:t>
            </a:r>
            <a:r>
              <a:rPr lang="sl-SI" sz="1800" dirty="0">
                <a:solidFill>
                  <a:srgbClr val="FFFF00"/>
                </a:solidFill>
              </a:rPr>
              <a:t>, </a:t>
            </a:r>
            <a:r>
              <a:rPr lang="sl-SI" sz="1800" dirty="0" err="1">
                <a:solidFill>
                  <a:srgbClr val="FFFF00"/>
                </a:solidFill>
              </a:rPr>
              <a:t>kem</a:t>
            </a:r>
            <a:r>
              <a:rPr lang="sl-SI" sz="1800" dirty="0">
                <a:solidFill>
                  <a:srgbClr val="FFFF00"/>
                </a:solidFill>
              </a:rPr>
              <a:t> in </a:t>
            </a:r>
            <a:r>
              <a:rPr lang="sl-SI" sz="1800" dirty="0" err="1">
                <a:solidFill>
                  <a:srgbClr val="FFFF00"/>
                </a:solidFill>
              </a:rPr>
              <a:t>nar</a:t>
            </a:r>
            <a:r>
              <a:rPr lang="sl-SI" sz="1800" dirty="0">
                <a:solidFill>
                  <a:srgbClr val="FFFF00"/>
                </a:solidFill>
              </a:rPr>
              <a:t>           </a:t>
            </a:r>
          </a:p>
          <a:p>
            <a:pPr marL="0" indent="0">
              <a:buNone/>
            </a:pPr>
            <a:r>
              <a:rPr lang="sl-SI" sz="1800" dirty="0">
                <a:solidFill>
                  <a:srgbClr val="FFFF00"/>
                </a:solidFill>
              </a:rPr>
              <a:t>OŠ ŠALEK</a:t>
            </a:r>
          </a:p>
        </p:txBody>
      </p:sp>
      <p:sp>
        <p:nvSpPr>
          <p:cNvPr id="8" name="PoljeZBesedilom 7">
            <a:extLst>
              <a:ext uri="{FF2B5EF4-FFF2-40B4-BE49-F238E27FC236}">
                <a16:creationId xmlns:a16="http://schemas.microsoft.com/office/drawing/2014/main" id="{DF1666FA-ADC6-410F-AD51-EC64610231F2}"/>
              </a:ext>
            </a:extLst>
          </p:cNvPr>
          <p:cNvSpPr txBox="1"/>
          <p:nvPr/>
        </p:nvSpPr>
        <p:spPr>
          <a:xfrm>
            <a:off x="3463832" y="6180435"/>
            <a:ext cx="3694613" cy="461665"/>
          </a:xfrm>
          <a:prstGeom prst="rect">
            <a:avLst/>
          </a:prstGeom>
          <a:solidFill>
            <a:srgbClr val="FFFF00"/>
          </a:solidFill>
        </p:spPr>
        <p:txBody>
          <a:bodyPr wrap="square" rtlCol="0">
            <a:spAutoFit/>
          </a:bodyPr>
          <a:lstStyle/>
          <a:p>
            <a:pPr algn="ctr"/>
            <a:r>
              <a:rPr lang="sl-SI" sz="2400" b="1" dirty="0"/>
              <a:t>Napiši naslov v zvezek</a:t>
            </a:r>
          </a:p>
        </p:txBody>
      </p:sp>
    </p:spTree>
    <p:extLst>
      <p:ext uri="{BB962C8B-B14F-4D97-AF65-F5344CB8AC3E}">
        <p14:creationId xmlns:p14="http://schemas.microsoft.com/office/powerpoint/2010/main" val="750505326"/>
      </p:ext>
    </p:extLst>
  </p:cSld>
  <p:clrMapOvr>
    <a:masterClrMapping/>
  </p:clrMapOvr>
  <mc:AlternateContent xmlns:mc="http://schemas.openxmlformats.org/markup-compatibility/2006" xmlns:p14="http://schemas.microsoft.com/office/powerpoint/2010/main">
    <mc:Choice Requires="p14">
      <p:transition spd="slow" p14:dur="2000" advTm="7197"/>
    </mc:Choice>
    <mc:Fallback xmlns="">
      <p:transition spd="slow" advTm="71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5058" y="299811"/>
            <a:ext cx="10515600" cy="340269"/>
          </a:xfrm>
        </p:spPr>
        <p:txBody>
          <a:bodyPr>
            <a:normAutofit fontScale="90000"/>
          </a:bodyPr>
          <a:lstStyle/>
          <a:p>
            <a:r>
              <a:rPr lang="sl-SI" dirty="0">
                <a:solidFill>
                  <a:srgbClr val="00B0F0"/>
                </a:solidFill>
              </a:rPr>
              <a:t>ČLOVEŠKA TRAKULJA</a:t>
            </a:r>
          </a:p>
        </p:txBody>
      </p:sp>
      <p:sp>
        <p:nvSpPr>
          <p:cNvPr id="3" name="Označba mesta vsebine 2"/>
          <p:cNvSpPr>
            <a:spLocks noGrp="1"/>
          </p:cNvSpPr>
          <p:nvPr>
            <p:ph idx="1"/>
          </p:nvPr>
        </p:nvSpPr>
        <p:spPr>
          <a:xfrm>
            <a:off x="7918269" y="407987"/>
            <a:ext cx="4273731" cy="5391922"/>
          </a:xfrm>
        </p:spPr>
        <p:txBody>
          <a:bodyPr>
            <a:normAutofit/>
          </a:bodyPr>
          <a:lstStyle/>
          <a:p>
            <a:pPr algn="just"/>
            <a:r>
              <a:rPr lang="sl-SI" sz="1800" dirty="0">
                <a:latin typeface="Arial" panose="020B0604020202020204" pitchFamily="34" charset="0"/>
                <a:cs typeface="Arial" panose="020B0604020202020204" pitchFamily="34" charset="0"/>
              </a:rPr>
              <a:t>Človeška trakulja je ena največjih, doseže lahko tudi dolžino 16 m. Odrasla žival živi v človeškem črevesju. Nima prebavil, saj jo obdaja delno prebavljena hrana, ki jo je zaužil gostitelj. Hranilne snovi vsrka skozi telesno površino. S sprednjim delom je pritrjena v črevo, v zadnjem delu pa zorijo njena jajčeca in semenčice. Trakulja izloča na prosto vrečice, polne oplojenih jajčec. Z njimi se okuži govedo, ki jé okuženo travo. V črevesju goveda (vmesni gostitelj) se iz jajčec izležejo ličinke in potujejo po </a:t>
            </a:r>
            <a:r>
              <a:rPr lang="sl-SI" sz="1800" dirty="0" err="1">
                <a:latin typeface="Arial" panose="020B0604020202020204" pitchFamily="34" charset="0"/>
                <a:cs typeface="Arial" panose="020B0604020202020204" pitchFamily="34" charset="0"/>
              </a:rPr>
              <a:t>krvožilju</a:t>
            </a:r>
            <a:r>
              <a:rPr lang="sl-SI" sz="1800" dirty="0">
                <a:latin typeface="Arial" panose="020B0604020202020204" pitchFamily="34" charset="0"/>
                <a:cs typeface="Arial" panose="020B0604020202020204" pitchFamily="34" charset="0"/>
              </a:rPr>
              <a:t> v mišice, kjer se naprej razvijajo. Ljudje se okužimo z uživanjem premalo kuhanega ali pečenega mesa.</a:t>
            </a:r>
          </a:p>
        </p:txBody>
      </p:sp>
      <p:pic>
        <p:nvPicPr>
          <p:cNvPr id="3074" name="Picture 2" descr="Onaplus - Vsako leto od tri do pet okuženih s človeško trakul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8" y="892175"/>
            <a:ext cx="790575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2742325" y="4009627"/>
            <a:ext cx="2791215" cy="2848373"/>
          </a:xfrm>
          <a:prstGeom prst="rect">
            <a:avLst/>
          </a:prstGeom>
        </p:spPr>
      </p:pic>
      <p:sp>
        <p:nvSpPr>
          <p:cNvPr id="9" name="PoljeZBesedilom 8">
            <a:extLst>
              <a:ext uri="{FF2B5EF4-FFF2-40B4-BE49-F238E27FC236}">
                <a16:creationId xmlns:a16="http://schemas.microsoft.com/office/drawing/2014/main" id="{DF1666FA-ADC6-410F-AD51-EC64610231F2}"/>
              </a:ext>
            </a:extLst>
          </p:cNvPr>
          <p:cNvSpPr txBox="1"/>
          <p:nvPr/>
        </p:nvSpPr>
        <p:spPr>
          <a:xfrm>
            <a:off x="6571791" y="6180435"/>
            <a:ext cx="3038032" cy="461665"/>
          </a:xfrm>
          <a:prstGeom prst="rect">
            <a:avLst/>
          </a:prstGeom>
          <a:solidFill>
            <a:srgbClr val="FFFF00"/>
          </a:solidFill>
        </p:spPr>
        <p:txBody>
          <a:bodyPr wrap="square" rtlCol="0">
            <a:spAutoFit/>
          </a:bodyPr>
          <a:lstStyle/>
          <a:p>
            <a:pPr algn="ctr"/>
            <a:r>
              <a:rPr lang="sl-SI" sz="2400" b="1" dirty="0"/>
              <a:t>Samo poslušaj</a:t>
            </a:r>
          </a:p>
        </p:txBody>
      </p:sp>
    </p:spTree>
    <p:extLst>
      <p:ext uri="{BB962C8B-B14F-4D97-AF65-F5344CB8AC3E}">
        <p14:creationId xmlns:p14="http://schemas.microsoft.com/office/powerpoint/2010/main" val="1971953716"/>
      </p:ext>
    </p:extLst>
  </p:cSld>
  <p:clrMapOvr>
    <a:masterClrMapping/>
  </p:clrMapOvr>
  <mc:AlternateContent xmlns:mc="http://schemas.openxmlformats.org/markup-compatibility/2006" xmlns:p14="http://schemas.microsoft.com/office/powerpoint/2010/main">
    <mc:Choice Requires="p14">
      <p:transition spd="slow" p14:dur="2000" advTm="59730"/>
    </mc:Choice>
    <mc:Fallback xmlns="">
      <p:transition spd="slow" advTm="597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ucbeniki.sio.si/nar7/2021/0318_nalog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118" y="1934472"/>
            <a:ext cx="5970906" cy="4717017"/>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3"/>
          <a:stretch>
            <a:fillRect/>
          </a:stretch>
        </p:blipFill>
        <p:spPr>
          <a:xfrm>
            <a:off x="259241" y="5115845"/>
            <a:ext cx="3496163" cy="466790"/>
          </a:xfrm>
          <a:prstGeom prst="rect">
            <a:avLst/>
          </a:prstGeom>
        </p:spPr>
      </p:pic>
      <p:pic>
        <p:nvPicPr>
          <p:cNvPr id="4" name="Slika 3"/>
          <p:cNvPicPr>
            <a:picLocks noChangeAspect="1"/>
          </p:cNvPicPr>
          <p:nvPr/>
        </p:nvPicPr>
        <p:blipFill>
          <a:blip r:embed="rId4"/>
          <a:stretch>
            <a:fillRect/>
          </a:stretch>
        </p:blipFill>
        <p:spPr>
          <a:xfrm>
            <a:off x="178266" y="2790373"/>
            <a:ext cx="3658111" cy="581106"/>
          </a:xfrm>
          <a:prstGeom prst="rect">
            <a:avLst/>
          </a:prstGeom>
        </p:spPr>
      </p:pic>
      <p:pic>
        <p:nvPicPr>
          <p:cNvPr id="5" name="Slika 4"/>
          <p:cNvPicPr>
            <a:picLocks noChangeAspect="1"/>
          </p:cNvPicPr>
          <p:nvPr/>
        </p:nvPicPr>
        <p:blipFill>
          <a:blip r:embed="rId5"/>
          <a:stretch>
            <a:fillRect/>
          </a:stretch>
        </p:blipFill>
        <p:spPr>
          <a:xfrm>
            <a:off x="2183355" y="2019475"/>
            <a:ext cx="2381582" cy="342948"/>
          </a:xfrm>
          <a:prstGeom prst="rect">
            <a:avLst/>
          </a:prstGeom>
        </p:spPr>
      </p:pic>
      <p:pic>
        <p:nvPicPr>
          <p:cNvPr id="6" name="Slika 5"/>
          <p:cNvPicPr>
            <a:picLocks noChangeAspect="1"/>
          </p:cNvPicPr>
          <p:nvPr/>
        </p:nvPicPr>
        <p:blipFill>
          <a:blip r:embed="rId6"/>
          <a:stretch>
            <a:fillRect/>
          </a:stretch>
        </p:blipFill>
        <p:spPr>
          <a:xfrm>
            <a:off x="4408182" y="1377549"/>
            <a:ext cx="3715268" cy="514422"/>
          </a:xfrm>
          <a:prstGeom prst="rect">
            <a:avLst/>
          </a:prstGeom>
        </p:spPr>
      </p:pic>
      <p:pic>
        <p:nvPicPr>
          <p:cNvPr id="7" name="Slika 6"/>
          <p:cNvPicPr>
            <a:picLocks noChangeAspect="1"/>
          </p:cNvPicPr>
          <p:nvPr/>
        </p:nvPicPr>
        <p:blipFill>
          <a:blip r:embed="rId7"/>
          <a:stretch>
            <a:fillRect/>
          </a:stretch>
        </p:blipFill>
        <p:spPr>
          <a:xfrm>
            <a:off x="7823789" y="2246811"/>
            <a:ext cx="4210948" cy="597075"/>
          </a:xfrm>
          <a:prstGeom prst="rect">
            <a:avLst/>
          </a:prstGeom>
        </p:spPr>
      </p:pic>
      <p:pic>
        <p:nvPicPr>
          <p:cNvPr id="8" name="Slika 7"/>
          <p:cNvPicPr>
            <a:picLocks noChangeAspect="1"/>
          </p:cNvPicPr>
          <p:nvPr/>
        </p:nvPicPr>
        <p:blipFill>
          <a:blip r:embed="rId8"/>
          <a:stretch>
            <a:fillRect/>
          </a:stretch>
        </p:blipFill>
        <p:spPr>
          <a:xfrm>
            <a:off x="7823789" y="5682343"/>
            <a:ext cx="4133074" cy="595076"/>
          </a:xfrm>
          <a:prstGeom prst="rect">
            <a:avLst/>
          </a:prstGeom>
        </p:spPr>
      </p:pic>
      <p:pic>
        <p:nvPicPr>
          <p:cNvPr id="9" name="Slika 8"/>
          <p:cNvPicPr>
            <a:picLocks noChangeAspect="1"/>
          </p:cNvPicPr>
          <p:nvPr/>
        </p:nvPicPr>
        <p:blipFill>
          <a:blip r:embed="rId9"/>
          <a:stretch>
            <a:fillRect/>
          </a:stretch>
        </p:blipFill>
        <p:spPr>
          <a:xfrm>
            <a:off x="2759697" y="6277419"/>
            <a:ext cx="3610479" cy="495369"/>
          </a:xfrm>
          <a:prstGeom prst="rect">
            <a:avLst/>
          </a:prstGeom>
        </p:spPr>
      </p:pic>
      <p:sp>
        <p:nvSpPr>
          <p:cNvPr id="10" name="Naslov 1"/>
          <p:cNvSpPr txBox="1">
            <a:spLocks/>
          </p:cNvSpPr>
          <p:nvPr/>
        </p:nvSpPr>
        <p:spPr>
          <a:xfrm>
            <a:off x="211183" y="182245"/>
            <a:ext cx="10515600" cy="5754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dirty="0">
                <a:solidFill>
                  <a:srgbClr val="00B0F0"/>
                </a:solidFill>
                <a:latin typeface="Arial" panose="020B0604020202020204" pitchFamily="34" charset="0"/>
                <a:cs typeface="Arial" panose="020B0604020202020204" pitchFamily="34" charset="0"/>
              </a:rPr>
              <a:t>Razvojni krog svinjske trakulje</a:t>
            </a:r>
          </a:p>
        </p:txBody>
      </p:sp>
      <p:sp>
        <p:nvSpPr>
          <p:cNvPr id="13" name="PoljeZBesedilom 12">
            <a:extLst>
              <a:ext uri="{FF2B5EF4-FFF2-40B4-BE49-F238E27FC236}">
                <a16:creationId xmlns:a16="http://schemas.microsoft.com/office/drawing/2014/main" id="{DF1666FA-ADC6-410F-AD51-EC64610231F2}"/>
              </a:ext>
            </a:extLst>
          </p:cNvPr>
          <p:cNvSpPr txBox="1"/>
          <p:nvPr/>
        </p:nvSpPr>
        <p:spPr>
          <a:xfrm>
            <a:off x="8410247" y="469945"/>
            <a:ext cx="3038032" cy="461665"/>
          </a:xfrm>
          <a:prstGeom prst="rect">
            <a:avLst/>
          </a:prstGeom>
          <a:solidFill>
            <a:srgbClr val="FFFF00"/>
          </a:solidFill>
        </p:spPr>
        <p:txBody>
          <a:bodyPr wrap="square" rtlCol="0">
            <a:spAutoFit/>
          </a:bodyPr>
          <a:lstStyle/>
          <a:p>
            <a:pPr algn="ctr"/>
            <a:r>
              <a:rPr lang="sl-SI" sz="2400" b="1" dirty="0"/>
              <a:t>Samo poslušaj</a:t>
            </a:r>
          </a:p>
        </p:txBody>
      </p:sp>
    </p:spTree>
    <p:extLst>
      <p:ext uri="{BB962C8B-B14F-4D97-AF65-F5344CB8AC3E}">
        <p14:creationId xmlns:p14="http://schemas.microsoft.com/office/powerpoint/2010/main" val="590115570"/>
      </p:ext>
    </p:extLst>
  </p:cSld>
  <p:clrMapOvr>
    <a:masterClrMapping/>
  </p:clrMapOvr>
  <mc:AlternateContent xmlns:mc="http://schemas.openxmlformats.org/markup-compatibility/2006" xmlns:p14="http://schemas.microsoft.com/office/powerpoint/2010/main">
    <mc:Choice Requires="p14">
      <p:transition spd="slow" p14:dur="2000" advTm="56148"/>
    </mc:Choice>
    <mc:Fallback xmlns="">
      <p:transition spd="slow" advTm="561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3058886" y="0"/>
            <a:ext cx="9011194" cy="6649286"/>
          </a:xfrm>
          <a:prstGeom prst="rect">
            <a:avLst/>
          </a:prstGeom>
        </p:spPr>
      </p:pic>
      <p:pic>
        <p:nvPicPr>
          <p:cNvPr id="5" name="Slika 4"/>
          <p:cNvPicPr>
            <a:picLocks noChangeAspect="1"/>
          </p:cNvPicPr>
          <p:nvPr/>
        </p:nvPicPr>
        <p:blipFill>
          <a:blip r:embed="rId3"/>
          <a:stretch>
            <a:fillRect/>
          </a:stretch>
        </p:blipFill>
        <p:spPr>
          <a:xfrm>
            <a:off x="134282" y="757646"/>
            <a:ext cx="2276793" cy="2772162"/>
          </a:xfrm>
          <a:prstGeom prst="rect">
            <a:avLst/>
          </a:prstGeom>
        </p:spPr>
      </p:pic>
      <p:pic>
        <p:nvPicPr>
          <p:cNvPr id="6" name="Slika 5"/>
          <p:cNvPicPr>
            <a:picLocks noChangeAspect="1"/>
          </p:cNvPicPr>
          <p:nvPr/>
        </p:nvPicPr>
        <p:blipFill>
          <a:blip r:embed="rId4"/>
          <a:stretch>
            <a:fillRect/>
          </a:stretch>
        </p:blipFill>
        <p:spPr>
          <a:xfrm>
            <a:off x="211183" y="3746204"/>
            <a:ext cx="3553321" cy="1638529"/>
          </a:xfrm>
          <a:prstGeom prst="rect">
            <a:avLst/>
          </a:prstGeom>
        </p:spPr>
      </p:pic>
      <p:sp>
        <p:nvSpPr>
          <p:cNvPr id="9" name="Naslov 1"/>
          <p:cNvSpPr>
            <a:spLocks noGrp="1"/>
          </p:cNvSpPr>
          <p:nvPr>
            <p:ph type="title"/>
          </p:nvPr>
        </p:nvSpPr>
        <p:spPr>
          <a:xfrm>
            <a:off x="0" y="1"/>
            <a:ext cx="10515600" cy="757646"/>
          </a:xfrm>
        </p:spPr>
        <p:txBody>
          <a:bodyPr>
            <a:normAutofit/>
          </a:bodyPr>
          <a:lstStyle/>
          <a:p>
            <a:r>
              <a:rPr lang="sl-SI" sz="2800" b="1" dirty="0">
                <a:solidFill>
                  <a:srgbClr val="00B0F0"/>
                </a:solidFill>
              </a:rPr>
              <a:t>Razvojni krog pasje trakulje</a:t>
            </a:r>
          </a:p>
        </p:txBody>
      </p:sp>
      <p:sp>
        <p:nvSpPr>
          <p:cNvPr id="11" name="PoljeZBesedilom 10">
            <a:extLst>
              <a:ext uri="{FF2B5EF4-FFF2-40B4-BE49-F238E27FC236}">
                <a16:creationId xmlns:a16="http://schemas.microsoft.com/office/drawing/2014/main" id="{DF1666FA-ADC6-410F-AD51-EC64610231F2}"/>
              </a:ext>
            </a:extLst>
          </p:cNvPr>
          <p:cNvSpPr txBox="1"/>
          <p:nvPr/>
        </p:nvSpPr>
        <p:spPr>
          <a:xfrm>
            <a:off x="468827" y="6106467"/>
            <a:ext cx="3038032" cy="461665"/>
          </a:xfrm>
          <a:prstGeom prst="rect">
            <a:avLst/>
          </a:prstGeom>
          <a:solidFill>
            <a:srgbClr val="FFFF00"/>
          </a:solidFill>
        </p:spPr>
        <p:txBody>
          <a:bodyPr wrap="square" rtlCol="0">
            <a:spAutoFit/>
          </a:bodyPr>
          <a:lstStyle/>
          <a:p>
            <a:pPr algn="ctr"/>
            <a:r>
              <a:rPr lang="sl-SI" sz="2400" b="1" dirty="0"/>
              <a:t>Samo poslušaj</a:t>
            </a:r>
          </a:p>
        </p:txBody>
      </p:sp>
    </p:spTree>
    <p:extLst>
      <p:ext uri="{BB962C8B-B14F-4D97-AF65-F5344CB8AC3E}">
        <p14:creationId xmlns:p14="http://schemas.microsoft.com/office/powerpoint/2010/main" val="850959835"/>
      </p:ext>
    </p:extLst>
  </p:cSld>
  <p:clrMapOvr>
    <a:masterClrMapping/>
  </p:clrMapOvr>
  <mc:AlternateContent xmlns:mc="http://schemas.openxmlformats.org/markup-compatibility/2006" xmlns:p14="http://schemas.microsoft.com/office/powerpoint/2010/main">
    <mc:Choice Requires="p14">
      <p:transition spd="slow" p14:dur="2000" advTm="49794"/>
    </mc:Choice>
    <mc:Fallback xmlns="">
      <p:transition spd="slow" advTm="497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37546" y="146315"/>
            <a:ext cx="11329259" cy="4873752"/>
          </a:xfrm>
        </p:spPr>
        <p:txBody>
          <a:bodyPr/>
          <a:lstStyle/>
          <a:p>
            <a:pPr marL="0" indent="0">
              <a:buNone/>
            </a:pPr>
            <a:r>
              <a:rPr lang="sl-SI" sz="2800" dirty="0">
                <a:latin typeface="Arial" pitchFamily="34" charset="0"/>
                <a:cs typeface="Arial" pitchFamily="34" charset="0"/>
              </a:rPr>
              <a:t>Ploske črve delimo v tri večje skupine: </a:t>
            </a:r>
          </a:p>
          <a:p>
            <a:r>
              <a:rPr lang="sl-SI" sz="2800" dirty="0">
                <a:latin typeface="Arial" pitchFamily="34" charset="0"/>
                <a:cs typeface="Arial" pitchFamily="34" charset="0"/>
              </a:rPr>
              <a:t>1. </a:t>
            </a:r>
            <a:r>
              <a:rPr lang="sl-SI" sz="2800" b="1" dirty="0">
                <a:solidFill>
                  <a:srgbClr val="FF0000"/>
                </a:solidFill>
                <a:latin typeface="Arial" pitchFamily="34" charset="0"/>
                <a:cs typeface="Arial" pitchFamily="34" charset="0"/>
              </a:rPr>
              <a:t>vrtinčarji </a:t>
            </a:r>
            <a:r>
              <a:rPr lang="sl-SI" sz="2800" b="1" dirty="0">
                <a:latin typeface="Arial" pitchFamily="34" charset="0"/>
                <a:cs typeface="Arial" pitchFamily="34" charset="0"/>
              </a:rPr>
              <a:t>– </a:t>
            </a:r>
            <a:r>
              <a:rPr lang="sl-SI" sz="2800" i="1" dirty="0">
                <a:solidFill>
                  <a:srgbClr val="002060"/>
                </a:solidFill>
                <a:latin typeface="Arial" pitchFamily="34" charset="0"/>
                <a:cs typeface="Arial" pitchFamily="34" charset="0"/>
              </a:rPr>
              <a:t>navadna planarija (</a:t>
            </a:r>
            <a:r>
              <a:rPr lang="sl-SI" sz="2800" i="1" dirty="0">
                <a:solidFill>
                  <a:srgbClr val="00B050"/>
                </a:solidFill>
                <a:latin typeface="Arial" pitchFamily="34" charset="0"/>
                <a:cs typeface="Arial" pitchFamily="34" charset="0"/>
              </a:rPr>
              <a:t>vodni organizmi</a:t>
            </a:r>
            <a:r>
              <a:rPr lang="sl-SI" sz="2800" i="1" dirty="0">
                <a:solidFill>
                  <a:srgbClr val="002060"/>
                </a:solidFill>
                <a:latin typeface="Arial" pitchFamily="34" charset="0"/>
                <a:cs typeface="Arial" pitchFamily="34" charset="0"/>
              </a:rPr>
              <a:t>)</a:t>
            </a:r>
          </a:p>
          <a:p>
            <a:r>
              <a:rPr lang="sl-SI" sz="2800" dirty="0">
                <a:latin typeface="Arial" pitchFamily="34" charset="0"/>
                <a:cs typeface="Arial" pitchFamily="34" charset="0"/>
              </a:rPr>
              <a:t>2. </a:t>
            </a:r>
            <a:r>
              <a:rPr lang="sl-SI" sz="2800" b="1" dirty="0">
                <a:solidFill>
                  <a:srgbClr val="FF0000"/>
                </a:solidFill>
                <a:latin typeface="Arial" pitchFamily="34" charset="0"/>
                <a:cs typeface="Arial" pitchFamily="34" charset="0"/>
              </a:rPr>
              <a:t>sesači</a:t>
            </a:r>
            <a:r>
              <a:rPr lang="sl-SI" sz="2800" dirty="0">
                <a:solidFill>
                  <a:srgbClr val="FF0000"/>
                </a:solidFill>
                <a:latin typeface="Arial" pitchFamily="34" charset="0"/>
                <a:cs typeface="Arial" pitchFamily="34" charset="0"/>
              </a:rPr>
              <a:t> </a:t>
            </a:r>
            <a:r>
              <a:rPr lang="sl-SI" sz="2800" dirty="0">
                <a:latin typeface="Arial" pitchFamily="34" charset="0"/>
                <a:cs typeface="Arial" pitchFamily="34" charset="0"/>
              </a:rPr>
              <a:t>– </a:t>
            </a:r>
            <a:r>
              <a:rPr lang="sl-SI" sz="2800" i="1" dirty="0">
                <a:solidFill>
                  <a:srgbClr val="002060"/>
                </a:solidFill>
                <a:latin typeface="Arial" pitchFamily="34" charset="0"/>
                <a:cs typeface="Arial" pitchFamily="34" charset="0"/>
              </a:rPr>
              <a:t>veliki metljaj (</a:t>
            </a:r>
            <a:r>
              <a:rPr lang="sl-SI" sz="2800" i="1" dirty="0">
                <a:solidFill>
                  <a:srgbClr val="00B050"/>
                </a:solidFill>
                <a:latin typeface="Arial" pitchFamily="34" charset="0"/>
                <a:cs typeface="Arial" pitchFamily="34" charset="0"/>
              </a:rPr>
              <a:t>notranji zajedavci</a:t>
            </a:r>
            <a:r>
              <a:rPr lang="sl-SI" sz="2800" i="1" dirty="0">
                <a:solidFill>
                  <a:srgbClr val="002060"/>
                </a:solidFill>
                <a:latin typeface="Arial" pitchFamily="34" charset="0"/>
                <a:cs typeface="Arial" pitchFamily="34" charset="0"/>
              </a:rPr>
              <a:t>)</a:t>
            </a:r>
          </a:p>
          <a:p>
            <a:r>
              <a:rPr lang="sl-SI" sz="2800" dirty="0">
                <a:latin typeface="Arial" pitchFamily="34" charset="0"/>
                <a:cs typeface="Arial" pitchFamily="34" charset="0"/>
              </a:rPr>
              <a:t>3</a:t>
            </a:r>
            <a:r>
              <a:rPr lang="sl-SI" sz="2800" dirty="0">
                <a:solidFill>
                  <a:srgbClr val="FF0000"/>
                </a:solidFill>
                <a:latin typeface="Arial" pitchFamily="34" charset="0"/>
                <a:cs typeface="Arial" pitchFamily="34" charset="0"/>
              </a:rPr>
              <a:t>. </a:t>
            </a:r>
            <a:r>
              <a:rPr lang="sl-SI" sz="2800" b="1" dirty="0">
                <a:solidFill>
                  <a:srgbClr val="FF0000"/>
                </a:solidFill>
                <a:latin typeface="Arial" pitchFamily="34" charset="0"/>
                <a:cs typeface="Arial" pitchFamily="34" charset="0"/>
              </a:rPr>
              <a:t>trakulje </a:t>
            </a:r>
            <a:r>
              <a:rPr lang="sl-SI" sz="2800" b="1" dirty="0">
                <a:latin typeface="Arial" pitchFamily="34" charset="0"/>
                <a:cs typeface="Arial" pitchFamily="34" charset="0"/>
              </a:rPr>
              <a:t>– </a:t>
            </a:r>
            <a:r>
              <a:rPr lang="sl-SI" sz="2800" i="1" dirty="0">
                <a:solidFill>
                  <a:srgbClr val="002060"/>
                </a:solidFill>
                <a:latin typeface="Arial" pitchFamily="34" charset="0"/>
                <a:cs typeface="Arial" pitchFamily="34" charset="0"/>
              </a:rPr>
              <a:t>človeška </a:t>
            </a:r>
            <a:r>
              <a:rPr lang="sl-SI" i="1" dirty="0">
                <a:solidFill>
                  <a:srgbClr val="002060"/>
                </a:solidFill>
                <a:latin typeface="Arial" pitchFamily="34" charset="0"/>
                <a:cs typeface="Arial" pitchFamily="34" charset="0"/>
              </a:rPr>
              <a:t>trakulja (</a:t>
            </a:r>
            <a:r>
              <a:rPr lang="sl-SI" i="1" dirty="0">
                <a:solidFill>
                  <a:srgbClr val="00B050"/>
                </a:solidFill>
                <a:latin typeface="Arial" pitchFamily="34" charset="0"/>
                <a:cs typeface="Arial" pitchFamily="34" charset="0"/>
              </a:rPr>
              <a:t>notranji zajedavci</a:t>
            </a:r>
            <a:r>
              <a:rPr lang="sl-SI" i="1" dirty="0">
                <a:solidFill>
                  <a:srgbClr val="002060"/>
                </a:solidFill>
                <a:latin typeface="Arial" pitchFamily="34" charset="0"/>
                <a:cs typeface="Arial" pitchFamily="34" charset="0"/>
              </a:rPr>
              <a:t>)</a:t>
            </a:r>
          </a:p>
          <a:p>
            <a:pPr marL="0" indent="0">
              <a:buNone/>
            </a:pPr>
            <a:br>
              <a:rPr lang="sl-SI" dirty="0">
                <a:latin typeface="Arial" pitchFamily="34" charset="0"/>
                <a:cs typeface="Arial" pitchFamily="34" charset="0"/>
              </a:rPr>
            </a:br>
            <a:endParaRPr lang="sl-SI" dirty="0">
              <a:latin typeface="Arial" pitchFamily="34" charset="0"/>
              <a:cs typeface="Arial" pitchFamily="34" charset="0"/>
            </a:endParaRPr>
          </a:p>
        </p:txBody>
      </p:sp>
      <p:pic>
        <p:nvPicPr>
          <p:cNvPr id="8194" name="Picture 2" descr="http://mss.svarog.si/biologija/econtent/images/48/7787/ploski_crvi_metljaj_7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51" y="2441049"/>
            <a:ext cx="3892145" cy="2170229"/>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4169101" y="2657881"/>
            <a:ext cx="1418722" cy="369332"/>
          </a:xfrm>
          <a:prstGeom prst="rect">
            <a:avLst/>
          </a:prstGeom>
        </p:spPr>
        <p:txBody>
          <a:bodyPr wrap="none">
            <a:spAutoFit/>
          </a:bodyPr>
          <a:lstStyle/>
          <a:p>
            <a:r>
              <a:rPr lang="sl-SI" dirty="0"/>
              <a:t>veliki metljaj </a:t>
            </a:r>
          </a:p>
        </p:txBody>
      </p:sp>
      <p:pic>
        <p:nvPicPr>
          <p:cNvPr id="8196" name="Picture 4" descr="http://mss.svarog.si/biologija/econtent/images/48/7788/ploski_crvi_trakulja_odrivek_7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089" y="3967924"/>
            <a:ext cx="3831693" cy="2652711"/>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2812384" y="6304002"/>
            <a:ext cx="888705" cy="369332"/>
          </a:xfrm>
          <a:prstGeom prst="rect">
            <a:avLst/>
          </a:prstGeom>
        </p:spPr>
        <p:txBody>
          <a:bodyPr wrap="none">
            <a:spAutoFit/>
          </a:bodyPr>
          <a:lstStyle/>
          <a:p>
            <a:r>
              <a:rPr lang="sl-SI" dirty="0"/>
              <a:t>trakulja</a:t>
            </a:r>
          </a:p>
        </p:txBody>
      </p:sp>
      <p:pic>
        <p:nvPicPr>
          <p:cNvPr id="12" name="Slika 11"/>
          <p:cNvPicPr>
            <a:picLocks noChangeAspect="1"/>
          </p:cNvPicPr>
          <p:nvPr/>
        </p:nvPicPr>
        <p:blipFill>
          <a:blip r:embed="rId4"/>
          <a:stretch>
            <a:fillRect/>
          </a:stretch>
        </p:blipFill>
        <p:spPr>
          <a:xfrm>
            <a:off x="9076151" y="187362"/>
            <a:ext cx="2957651" cy="3561678"/>
          </a:xfrm>
          <a:prstGeom prst="rect">
            <a:avLst/>
          </a:prstGeom>
        </p:spPr>
      </p:pic>
      <p:pic>
        <p:nvPicPr>
          <p:cNvPr id="5" name="Slika 4"/>
          <p:cNvPicPr>
            <a:picLocks noChangeAspect="1"/>
          </p:cNvPicPr>
          <p:nvPr/>
        </p:nvPicPr>
        <p:blipFill>
          <a:blip r:embed="rId5"/>
          <a:stretch>
            <a:fillRect/>
          </a:stretch>
        </p:blipFill>
        <p:spPr>
          <a:xfrm>
            <a:off x="10229661" y="3230673"/>
            <a:ext cx="1962339" cy="2435528"/>
          </a:xfrm>
          <a:prstGeom prst="rect">
            <a:avLst/>
          </a:prstGeom>
        </p:spPr>
      </p:pic>
      <p:sp>
        <p:nvSpPr>
          <p:cNvPr id="6" name="Pravokotnik 5"/>
          <p:cNvSpPr/>
          <p:nvPr/>
        </p:nvSpPr>
        <p:spPr>
          <a:xfrm>
            <a:off x="8233220" y="5750004"/>
            <a:ext cx="3992881" cy="923330"/>
          </a:xfrm>
          <a:prstGeom prst="rect">
            <a:avLst/>
          </a:prstGeom>
        </p:spPr>
        <p:txBody>
          <a:bodyPr wrap="square">
            <a:spAutoFit/>
          </a:bodyPr>
          <a:lstStyle/>
          <a:p>
            <a:r>
              <a:rPr lang="sl-SI" i="1" dirty="0">
                <a:latin typeface="Arial" panose="020B0604020202020204" pitchFamily="34" charset="0"/>
                <a:cs typeface="Arial" panose="020B0604020202020204" pitchFamily="34" charset="0"/>
              </a:rPr>
              <a:t>Vrtinčarje pogosto najdemo na spodnji strani kamnov v stoječih in počasi tekočih celinskih vodah.</a:t>
            </a:r>
          </a:p>
        </p:txBody>
      </p:sp>
      <p:sp>
        <p:nvSpPr>
          <p:cNvPr id="15" name="PoljeZBesedilom 14">
            <a:extLst>
              <a:ext uri="{FF2B5EF4-FFF2-40B4-BE49-F238E27FC236}">
                <a16:creationId xmlns:a16="http://schemas.microsoft.com/office/drawing/2014/main" id="{DF1666FA-ADC6-410F-AD51-EC64610231F2}"/>
              </a:ext>
            </a:extLst>
          </p:cNvPr>
          <p:cNvSpPr txBox="1"/>
          <p:nvPr/>
        </p:nvSpPr>
        <p:spPr>
          <a:xfrm>
            <a:off x="74571" y="5358685"/>
            <a:ext cx="3341628" cy="461665"/>
          </a:xfrm>
          <a:prstGeom prst="rect">
            <a:avLst/>
          </a:prstGeom>
          <a:solidFill>
            <a:srgbClr val="FFFF00"/>
          </a:solidFill>
        </p:spPr>
        <p:txBody>
          <a:bodyPr wrap="square" rtlCol="0">
            <a:spAutoFit/>
          </a:bodyPr>
          <a:lstStyle/>
          <a:p>
            <a:pPr algn="ctr"/>
            <a:r>
              <a:rPr lang="sl-SI" sz="2400" b="1" dirty="0"/>
              <a:t>Napiši predstavnike</a:t>
            </a:r>
          </a:p>
        </p:txBody>
      </p:sp>
    </p:spTree>
    <p:extLst>
      <p:ext uri="{BB962C8B-B14F-4D97-AF65-F5344CB8AC3E}">
        <p14:creationId xmlns:p14="http://schemas.microsoft.com/office/powerpoint/2010/main" val="677936851"/>
      </p:ext>
    </p:extLst>
  </p:cSld>
  <p:clrMapOvr>
    <a:masterClrMapping/>
  </p:clrMapOvr>
  <mc:AlternateContent xmlns:mc="http://schemas.openxmlformats.org/markup-compatibility/2006" xmlns:p14="http://schemas.microsoft.com/office/powerpoint/2010/main">
    <mc:Choice Requires="p14">
      <p:transition spd="slow" p14:dur="2000" advTm="27301"/>
    </mc:Choice>
    <mc:Fallback xmlns="">
      <p:transition spd="slow" advTm="273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63435" y="336459"/>
            <a:ext cx="11636828" cy="6240515"/>
          </a:xfrm>
        </p:spPr>
        <p:txBody>
          <a:bodyPr>
            <a:normAutofit lnSpcReduction="10000"/>
          </a:bodyPr>
          <a:lstStyle/>
          <a:p>
            <a:r>
              <a:rPr lang="sl-SI" dirty="0">
                <a:latin typeface="Arial" pitchFamily="34" charset="0"/>
                <a:cs typeface="Arial" pitchFamily="34" charset="0"/>
              </a:rPr>
              <a:t>Telo je </a:t>
            </a:r>
            <a:r>
              <a:rPr lang="sl-SI" b="1" dirty="0">
                <a:solidFill>
                  <a:srgbClr val="00B050"/>
                </a:solidFill>
                <a:latin typeface="Arial" pitchFamily="34" charset="0"/>
                <a:cs typeface="Arial" pitchFamily="34" charset="0"/>
              </a:rPr>
              <a:t>sploščeno</a:t>
            </a:r>
            <a:r>
              <a:rPr lang="sl-SI" b="1" dirty="0">
                <a:solidFill>
                  <a:srgbClr val="006600"/>
                </a:solidFill>
                <a:latin typeface="Arial" pitchFamily="34" charset="0"/>
                <a:cs typeface="Arial" pitchFamily="34" charset="0"/>
              </a:rPr>
              <a:t> </a:t>
            </a:r>
            <a:r>
              <a:rPr lang="sl-SI" dirty="0">
                <a:solidFill>
                  <a:srgbClr val="006600"/>
                </a:solidFill>
                <a:latin typeface="Arial" pitchFamily="34" charset="0"/>
                <a:cs typeface="Arial" pitchFamily="34" charset="0"/>
              </a:rPr>
              <a:t>in </a:t>
            </a:r>
            <a:r>
              <a:rPr lang="sl-SI" b="1" dirty="0">
                <a:solidFill>
                  <a:srgbClr val="00B050"/>
                </a:solidFill>
                <a:latin typeface="Arial" pitchFamily="34" charset="0"/>
                <a:cs typeface="Arial" pitchFamily="34" charset="0"/>
              </a:rPr>
              <a:t>nečlenjeno</a:t>
            </a:r>
            <a:r>
              <a:rPr lang="sl-SI" dirty="0">
                <a:latin typeface="Arial" pitchFamily="34" charset="0"/>
                <a:cs typeface="Arial" pitchFamily="34" charset="0"/>
              </a:rPr>
              <a:t> ter </a:t>
            </a:r>
            <a:r>
              <a:rPr lang="sl-SI" b="1" dirty="0">
                <a:solidFill>
                  <a:srgbClr val="00B050"/>
                </a:solidFill>
                <a:latin typeface="Arial" pitchFamily="34" charset="0"/>
                <a:cs typeface="Arial" pitchFamily="34" charset="0"/>
              </a:rPr>
              <a:t>pokrito s kožo</a:t>
            </a:r>
            <a:r>
              <a:rPr lang="sl-SI" dirty="0">
                <a:latin typeface="Arial" pitchFamily="34" charset="0"/>
                <a:cs typeface="Arial" pitchFamily="34" charset="0"/>
              </a:rPr>
              <a:t>.</a:t>
            </a: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r>
              <a:rPr lang="sl-SI" dirty="0">
                <a:latin typeface="Arial" pitchFamily="34" charset="0"/>
                <a:cs typeface="Arial" pitchFamily="34" charset="0"/>
              </a:rPr>
              <a:t>Imajo </a:t>
            </a:r>
            <a:r>
              <a:rPr lang="sl-SI" b="1" dirty="0">
                <a:solidFill>
                  <a:srgbClr val="00B050"/>
                </a:solidFill>
                <a:latin typeface="Arial" pitchFamily="34" charset="0"/>
                <a:cs typeface="Arial" pitchFamily="34" charset="0"/>
              </a:rPr>
              <a:t>BOČNO SOMERNO </a:t>
            </a:r>
            <a:r>
              <a:rPr lang="sl-SI" dirty="0">
                <a:latin typeface="Arial" pitchFamily="34" charset="0"/>
                <a:cs typeface="Arial" pitchFamily="34" charset="0"/>
              </a:rPr>
              <a:t>telo</a:t>
            </a:r>
          </a:p>
          <a:p>
            <a:pPr marL="0" indent="0">
              <a:buNone/>
            </a:pPr>
            <a:br>
              <a:rPr lang="sl-SI" dirty="0">
                <a:latin typeface="Arial" pitchFamily="34" charset="0"/>
                <a:cs typeface="Arial" pitchFamily="34" charset="0"/>
              </a:rPr>
            </a:br>
            <a:endParaRPr lang="sl-SI" dirty="0"/>
          </a:p>
        </p:txBody>
      </p:sp>
      <p:pic>
        <p:nvPicPr>
          <p:cNvPr id="4" name="Slika 3"/>
          <p:cNvPicPr>
            <a:picLocks noChangeAspect="1"/>
          </p:cNvPicPr>
          <p:nvPr/>
        </p:nvPicPr>
        <p:blipFill>
          <a:blip r:embed="rId2"/>
          <a:stretch>
            <a:fillRect/>
          </a:stretch>
        </p:blipFill>
        <p:spPr>
          <a:xfrm>
            <a:off x="5988325" y="3030582"/>
            <a:ext cx="1279323" cy="3376574"/>
          </a:xfrm>
          <a:prstGeom prst="rect">
            <a:avLst/>
          </a:prstGeom>
        </p:spPr>
      </p:pic>
      <p:pic>
        <p:nvPicPr>
          <p:cNvPr id="5" name="Slika 4"/>
          <p:cNvPicPr>
            <a:picLocks noChangeAspect="1"/>
          </p:cNvPicPr>
          <p:nvPr/>
        </p:nvPicPr>
        <p:blipFill>
          <a:blip r:embed="rId3"/>
          <a:stretch>
            <a:fillRect/>
          </a:stretch>
        </p:blipFill>
        <p:spPr>
          <a:xfrm>
            <a:off x="9248502" y="185769"/>
            <a:ext cx="2782389" cy="4103440"/>
          </a:xfrm>
          <a:prstGeom prst="rect">
            <a:avLst/>
          </a:prstGeom>
        </p:spPr>
      </p:pic>
      <p:pic>
        <p:nvPicPr>
          <p:cNvPr id="6" name="Picture 4" descr="http://4.bp.blogspot.com/_2RsxUjgICz4/S7_q6Y11yeI/AAAAAAAAABI/OsbqOC1oWeo/s1600/TURB012B.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464" y="1008070"/>
            <a:ext cx="2206593" cy="3417783"/>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DF1666FA-ADC6-410F-AD51-EC64610231F2}"/>
              </a:ext>
            </a:extLst>
          </p:cNvPr>
          <p:cNvSpPr txBox="1"/>
          <p:nvPr/>
        </p:nvSpPr>
        <p:spPr>
          <a:xfrm>
            <a:off x="149305" y="6186791"/>
            <a:ext cx="5405847"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673456507"/>
      </p:ext>
    </p:extLst>
  </p:cSld>
  <p:clrMapOvr>
    <a:masterClrMapping/>
  </p:clrMapOvr>
  <mc:AlternateContent xmlns:mc="http://schemas.openxmlformats.org/markup-compatibility/2006" xmlns:p14="http://schemas.microsoft.com/office/powerpoint/2010/main">
    <mc:Choice Requires="p14">
      <p:transition spd="slow" p14:dur="2000" advTm="10937"/>
    </mc:Choice>
    <mc:Fallback xmlns="">
      <p:transition spd="slow" advTm="109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81373" y="253507"/>
            <a:ext cx="11788558" cy="5201424"/>
          </a:xfrm>
          <a:prstGeom prst="rect">
            <a:avLst/>
          </a:prstGeom>
        </p:spPr>
        <p:txBody>
          <a:bodyPr wrap="square">
            <a:spAutoFit/>
          </a:bodyPr>
          <a:lstStyle/>
          <a:p>
            <a:pPr algn="just">
              <a:lnSpc>
                <a:spcPct val="150000"/>
              </a:lnSpc>
            </a:pPr>
            <a:r>
              <a:rPr lang="sl-SI" sz="3200" b="1" u="sng" dirty="0">
                <a:solidFill>
                  <a:srgbClr val="FF0000"/>
                </a:solidFill>
                <a:latin typeface="Arial" pitchFamily="34" charset="0"/>
                <a:cs typeface="Arial" pitchFamily="34" charset="0"/>
              </a:rPr>
              <a:t>PREBAVILA:</a:t>
            </a:r>
            <a:r>
              <a:rPr lang="sl-SI" sz="3200" b="1" dirty="0">
                <a:latin typeface="Arial" pitchFamily="34" charset="0"/>
                <a:cs typeface="Arial" pitchFamily="34" charset="0"/>
              </a:rPr>
              <a:t> usta in slepo zaprto črevo.</a:t>
            </a:r>
            <a:r>
              <a:rPr lang="sl-SI" sz="3200" dirty="0">
                <a:latin typeface="Arial" pitchFamily="34" charset="0"/>
                <a:cs typeface="Arial" pitchFamily="34" charset="0"/>
              </a:rPr>
              <a:t> Nimajo </a:t>
            </a:r>
            <a:r>
              <a:rPr lang="sl-SI" sz="3200" b="1" u="sng" dirty="0">
                <a:latin typeface="Arial" pitchFamily="34" charset="0"/>
                <a:cs typeface="Arial" pitchFamily="34" charset="0"/>
              </a:rPr>
              <a:t>zadnjične odprtine </a:t>
            </a:r>
            <a:r>
              <a:rPr lang="sl-SI" sz="3200" b="1" dirty="0">
                <a:latin typeface="Arial" pitchFamily="34" charset="0"/>
                <a:cs typeface="Arial" pitchFamily="34" charset="0"/>
              </a:rPr>
              <a:t>(iztrebljajo skozi usta).</a:t>
            </a:r>
            <a:r>
              <a:rPr lang="sl-SI" sz="3200" dirty="0">
                <a:latin typeface="Arial" pitchFamily="34" charset="0"/>
                <a:cs typeface="Arial" pitchFamily="34" charset="0"/>
              </a:rPr>
              <a:t> </a:t>
            </a:r>
          </a:p>
          <a:p>
            <a:pPr algn="just"/>
            <a:endParaRPr lang="sl-SI" sz="3200" dirty="0">
              <a:latin typeface="Arial" pitchFamily="34" charset="0"/>
              <a:cs typeface="Arial" pitchFamily="34" charset="0"/>
            </a:endParaRPr>
          </a:p>
          <a:p>
            <a:pPr algn="just"/>
            <a:endParaRPr lang="sl-SI" sz="3200" dirty="0">
              <a:latin typeface="Arial" pitchFamily="34" charset="0"/>
              <a:cs typeface="Arial" pitchFamily="34" charset="0"/>
            </a:endParaRPr>
          </a:p>
          <a:p>
            <a:pPr algn="just"/>
            <a:endParaRPr lang="sl-SI" sz="3200" dirty="0">
              <a:latin typeface="Arial" pitchFamily="34" charset="0"/>
              <a:cs typeface="Arial" pitchFamily="34" charset="0"/>
            </a:endParaRPr>
          </a:p>
          <a:p>
            <a:pPr algn="just"/>
            <a:endParaRPr lang="sl-SI" sz="3200" dirty="0">
              <a:latin typeface="Arial" pitchFamily="34" charset="0"/>
              <a:cs typeface="Arial" pitchFamily="34" charset="0"/>
            </a:endParaRPr>
          </a:p>
          <a:p>
            <a:pPr algn="just"/>
            <a:endParaRPr lang="sl-SI" sz="2400" dirty="0">
              <a:latin typeface="Arial" pitchFamily="34" charset="0"/>
              <a:cs typeface="Arial" pitchFamily="34" charset="0"/>
            </a:endParaRPr>
          </a:p>
          <a:p>
            <a:pPr algn="just"/>
            <a:endParaRPr lang="sl-SI" sz="2400" dirty="0">
              <a:latin typeface="Arial" pitchFamily="34" charset="0"/>
              <a:cs typeface="Arial" pitchFamily="34" charset="0"/>
            </a:endParaRPr>
          </a:p>
          <a:p>
            <a:pPr algn="just"/>
            <a:br>
              <a:rPr lang="sl-SI" sz="2400" dirty="0">
                <a:latin typeface="Bookman Old Style" pitchFamily="18" charset="0"/>
              </a:rPr>
            </a:br>
            <a:br>
              <a:rPr lang="sl-SI" dirty="0"/>
            </a:br>
            <a:endParaRPr lang="sl-SI" dirty="0"/>
          </a:p>
        </p:txBody>
      </p:sp>
      <p:pic>
        <p:nvPicPr>
          <p:cNvPr id="2" name="Slika 1"/>
          <p:cNvPicPr>
            <a:picLocks noChangeAspect="1"/>
          </p:cNvPicPr>
          <p:nvPr/>
        </p:nvPicPr>
        <p:blipFill>
          <a:blip r:embed="rId2"/>
          <a:stretch>
            <a:fillRect/>
          </a:stretch>
        </p:blipFill>
        <p:spPr>
          <a:xfrm>
            <a:off x="930505" y="2922291"/>
            <a:ext cx="6373866" cy="2722964"/>
          </a:xfrm>
          <a:prstGeom prst="rect">
            <a:avLst/>
          </a:prstGeom>
        </p:spPr>
      </p:pic>
      <p:pic>
        <p:nvPicPr>
          <p:cNvPr id="9" name="Slika 8"/>
          <p:cNvPicPr>
            <a:picLocks noChangeAspect="1"/>
          </p:cNvPicPr>
          <p:nvPr/>
        </p:nvPicPr>
        <p:blipFill>
          <a:blip r:embed="rId3"/>
          <a:stretch>
            <a:fillRect/>
          </a:stretch>
        </p:blipFill>
        <p:spPr>
          <a:xfrm>
            <a:off x="8217391" y="2154682"/>
            <a:ext cx="2938289" cy="4277511"/>
          </a:xfrm>
          <a:prstGeom prst="rect">
            <a:avLst/>
          </a:prstGeom>
        </p:spPr>
      </p:pic>
      <p:sp>
        <p:nvSpPr>
          <p:cNvPr id="13" name="PoljeZBesedilom 12">
            <a:extLst>
              <a:ext uri="{FF2B5EF4-FFF2-40B4-BE49-F238E27FC236}">
                <a16:creationId xmlns:a16="http://schemas.microsoft.com/office/drawing/2014/main" id="{DF1666FA-ADC6-410F-AD51-EC64610231F2}"/>
              </a:ext>
            </a:extLst>
          </p:cNvPr>
          <p:cNvSpPr txBox="1"/>
          <p:nvPr/>
        </p:nvSpPr>
        <p:spPr>
          <a:xfrm>
            <a:off x="149305" y="6186791"/>
            <a:ext cx="5405847"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712602223"/>
      </p:ext>
    </p:extLst>
  </p:cSld>
  <p:clrMapOvr>
    <a:masterClrMapping/>
  </p:clrMapOvr>
  <mc:AlternateContent xmlns:mc="http://schemas.openxmlformats.org/markup-compatibility/2006" xmlns:p14="http://schemas.microsoft.com/office/powerpoint/2010/main">
    <mc:Choice Requires="p14">
      <p:transition spd="slow" p14:dur="2000" advTm="11713"/>
    </mc:Choice>
    <mc:Fallback xmlns="">
      <p:transition spd="slow" advTm="117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14783" y="222047"/>
            <a:ext cx="11788558" cy="2739211"/>
          </a:xfrm>
          <a:prstGeom prst="rect">
            <a:avLst/>
          </a:prstGeom>
        </p:spPr>
        <p:txBody>
          <a:bodyPr wrap="square">
            <a:spAutoFit/>
          </a:bodyPr>
          <a:lstStyle/>
          <a:p>
            <a:pPr algn="just"/>
            <a:r>
              <a:rPr lang="sl-SI" sz="3200" dirty="0">
                <a:latin typeface="Arial" pitchFamily="34" charset="0"/>
                <a:cs typeface="Arial" pitchFamily="34" charset="0"/>
              </a:rPr>
              <a:t>Pri </a:t>
            </a:r>
            <a:r>
              <a:rPr lang="sl-SI" sz="3200" b="1" dirty="0">
                <a:latin typeface="Arial" pitchFamily="34" charset="0"/>
                <a:cs typeface="Arial" pitchFamily="34" charset="0"/>
              </a:rPr>
              <a:t>trakuljah </a:t>
            </a:r>
            <a:r>
              <a:rPr lang="sl-SI" sz="3200" dirty="0">
                <a:latin typeface="Arial" pitchFamily="34" charset="0"/>
                <a:cs typeface="Arial" pitchFamily="34" charset="0"/>
              </a:rPr>
              <a:t>pa je </a:t>
            </a:r>
            <a:r>
              <a:rPr lang="sl-SI" sz="3200" b="1" dirty="0">
                <a:latin typeface="Arial" pitchFamily="34" charset="0"/>
                <a:cs typeface="Arial" pitchFamily="34" charset="0"/>
              </a:rPr>
              <a:t>prebavilo zakrnelo </a:t>
            </a:r>
            <a:r>
              <a:rPr lang="sl-SI" sz="3200" dirty="0">
                <a:latin typeface="Arial" pitchFamily="34" charset="0"/>
                <a:cs typeface="Arial" pitchFamily="34" charset="0"/>
              </a:rPr>
              <a:t>in </a:t>
            </a:r>
            <a:r>
              <a:rPr lang="sl-SI" sz="3200" dirty="0">
                <a:solidFill>
                  <a:srgbClr val="00B050"/>
                </a:solidFill>
                <a:latin typeface="Arial" pitchFamily="34" charset="0"/>
                <a:cs typeface="Arial" pitchFamily="34" charset="0"/>
              </a:rPr>
              <a:t>hrano sprejemajo skozi kožo</a:t>
            </a:r>
            <a:r>
              <a:rPr lang="sl-SI" sz="3200" dirty="0">
                <a:latin typeface="Arial" pitchFamily="34" charset="0"/>
                <a:cs typeface="Arial" pitchFamily="34" charset="0"/>
              </a:rPr>
              <a:t>. </a:t>
            </a:r>
          </a:p>
          <a:p>
            <a:pPr algn="just"/>
            <a:endParaRPr lang="sl-SI" sz="2400" dirty="0">
              <a:latin typeface="Arial" pitchFamily="34" charset="0"/>
              <a:cs typeface="Arial" pitchFamily="34" charset="0"/>
            </a:endParaRPr>
          </a:p>
          <a:p>
            <a:pPr algn="just"/>
            <a:endParaRPr lang="sl-SI" sz="2400" dirty="0">
              <a:latin typeface="Arial" pitchFamily="34" charset="0"/>
              <a:cs typeface="Arial" pitchFamily="34" charset="0"/>
            </a:endParaRPr>
          </a:p>
          <a:p>
            <a:pPr algn="just"/>
            <a:br>
              <a:rPr lang="sl-SI" sz="2400" dirty="0">
                <a:latin typeface="Bookman Old Style" pitchFamily="18" charset="0"/>
              </a:rPr>
            </a:br>
            <a:br>
              <a:rPr lang="sl-SI" dirty="0"/>
            </a:br>
            <a:endParaRPr lang="sl-SI"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851" y="1591652"/>
            <a:ext cx="5933694" cy="365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41" y="4730331"/>
            <a:ext cx="2522638" cy="192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5"/>
          <a:stretch>
            <a:fillRect/>
          </a:stretch>
        </p:blipFill>
        <p:spPr>
          <a:xfrm>
            <a:off x="17433" y="1827979"/>
            <a:ext cx="3294655" cy="2628032"/>
          </a:xfrm>
          <a:prstGeom prst="rect">
            <a:avLst/>
          </a:prstGeom>
        </p:spPr>
      </p:pic>
      <p:pic>
        <p:nvPicPr>
          <p:cNvPr id="9" name="Slika 8"/>
          <p:cNvPicPr>
            <a:picLocks noChangeAspect="1"/>
          </p:cNvPicPr>
          <p:nvPr/>
        </p:nvPicPr>
        <p:blipFill>
          <a:blip r:embed="rId6"/>
          <a:stretch>
            <a:fillRect/>
          </a:stretch>
        </p:blipFill>
        <p:spPr>
          <a:xfrm>
            <a:off x="3182487" y="2062498"/>
            <a:ext cx="3113810" cy="4592217"/>
          </a:xfrm>
          <a:prstGeom prst="rect">
            <a:avLst/>
          </a:prstGeom>
        </p:spPr>
      </p:pic>
      <p:sp>
        <p:nvSpPr>
          <p:cNvPr id="12" name="PoljeZBesedilom 11">
            <a:extLst>
              <a:ext uri="{FF2B5EF4-FFF2-40B4-BE49-F238E27FC236}">
                <a16:creationId xmlns:a16="http://schemas.microsoft.com/office/drawing/2014/main" id="{DF1666FA-ADC6-410F-AD51-EC64610231F2}"/>
              </a:ext>
            </a:extLst>
          </p:cNvPr>
          <p:cNvSpPr txBox="1"/>
          <p:nvPr/>
        </p:nvSpPr>
        <p:spPr>
          <a:xfrm>
            <a:off x="7198541" y="6155810"/>
            <a:ext cx="3265714" cy="461665"/>
          </a:xfrm>
          <a:prstGeom prst="rect">
            <a:avLst/>
          </a:prstGeom>
          <a:solidFill>
            <a:srgbClr val="FFFF00"/>
          </a:solidFill>
        </p:spPr>
        <p:txBody>
          <a:bodyPr wrap="square" rtlCol="0">
            <a:spAutoFit/>
          </a:bodyPr>
          <a:lstStyle/>
          <a:p>
            <a:pPr algn="ctr"/>
            <a:r>
              <a:rPr lang="sl-SI" sz="2400" b="1" dirty="0"/>
              <a:t>Prepiši besedilo</a:t>
            </a:r>
          </a:p>
        </p:txBody>
      </p:sp>
    </p:spTree>
    <p:custDataLst>
      <p:tags r:id="rId1"/>
    </p:custDataLst>
    <p:extLst>
      <p:ext uri="{BB962C8B-B14F-4D97-AF65-F5344CB8AC3E}">
        <p14:creationId xmlns:p14="http://schemas.microsoft.com/office/powerpoint/2010/main" val="1802593997"/>
      </p:ext>
    </p:extLst>
  </p:cSld>
  <p:clrMapOvr>
    <a:masterClrMapping/>
  </p:clrMapOvr>
  <mc:AlternateContent xmlns:mc="http://schemas.openxmlformats.org/markup-compatibility/2006" xmlns:p14="http://schemas.microsoft.com/office/powerpoint/2010/main">
    <mc:Choice Requires="p14">
      <p:transition spd="slow" p14:dur="2000" advTm="13740"/>
    </mc:Choice>
    <mc:Fallback xmlns="">
      <p:transition spd="slow" advTm="13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39349" y="260648"/>
            <a:ext cx="11233248" cy="4873752"/>
          </a:xfrm>
        </p:spPr>
        <p:txBody>
          <a:bodyPr>
            <a:normAutofit/>
          </a:bodyPr>
          <a:lstStyle/>
          <a:p>
            <a:pPr algn="just"/>
            <a:r>
              <a:rPr lang="sl-SI" sz="3200" b="1" u="sng" dirty="0">
                <a:solidFill>
                  <a:srgbClr val="FF0000"/>
                </a:solidFill>
                <a:latin typeface="Arial" pitchFamily="34" charset="0"/>
                <a:cs typeface="Arial" pitchFamily="34" charset="0"/>
              </a:rPr>
              <a:t>KRVOŽILNI SISTEM</a:t>
            </a:r>
            <a:r>
              <a:rPr lang="sl-SI" sz="3200" b="1" dirty="0">
                <a:solidFill>
                  <a:srgbClr val="FF0000"/>
                </a:solidFill>
                <a:latin typeface="Arial" pitchFamily="34" charset="0"/>
                <a:cs typeface="Arial" pitchFamily="34" charset="0"/>
              </a:rPr>
              <a:t>: </a:t>
            </a:r>
            <a:r>
              <a:rPr lang="sl-SI" sz="3200" b="1" dirty="0">
                <a:latin typeface="Arial" pitchFamily="34" charset="0"/>
                <a:cs typeface="Arial" pitchFamily="34" charset="0"/>
              </a:rPr>
              <a:t>nimajo krvožilnega sistema</a:t>
            </a:r>
            <a:r>
              <a:rPr lang="sl-SI" sz="3200" dirty="0">
                <a:latin typeface="Arial" pitchFamily="34" charset="0"/>
                <a:cs typeface="Arial" pitchFamily="34" charset="0"/>
              </a:rPr>
              <a:t>, </a:t>
            </a:r>
          </a:p>
          <a:p>
            <a:pPr algn="just"/>
            <a:endParaRPr lang="sl-SI" sz="3200" dirty="0">
              <a:latin typeface="Arial" pitchFamily="34" charset="0"/>
              <a:cs typeface="Arial" pitchFamily="34" charset="0"/>
            </a:endParaRPr>
          </a:p>
          <a:p>
            <a:pPr algn="just"/>
            <a:r>
              <a:rPr lang="sl-SI" sz="3200" b="1" u="sng" dirty="0">
                <a:solidFill>
                  <a:srgbClr val="FF0000"/>
                </a:solidFill>
                <a:latin typeface="Arial" pitchFamily="34" charset="0"/>
                <a:cs typeface="Arial" pitchFamily="34" charset="0"/>
              </a:rPr>
              <a:t>DIHALA:</a:t>
            </a:r>
            <a:r>
              <a:rPr lang="sl-SI" sz="3200" b="1" dirty="0">
                <a:latin typeface="Arial" pitchFamily="34" charset="0"/>
                <a:cs typeface="Arial" pitchFamily="34" charset="0"/>
              </a:rPr>
              <a:t> </a:t>
            </a:r>
            <a:r>
              <a:rPr lang="sl-SI" sz="3200" dirty="0">
                <a:latin typeface="Arial" pitchFamily="34" charset="0"/>
                <a:cs typeface="Arial" pitchFamily="34" charset="0"/>
              </a:rPr>
              <a:t>dihalni plini prehajajo skozi </a:t>
            </a:r>
            <a:r>
              <a:rPr lang="sl-SI" sz="3200" dirty="0">
                <a:solidFill>
                  <a:srgbClr val="FF0000"/>
                </a:solidFill>
                <a:latin typeface="Arial" pitchFamily="34" charset="0"/>
                <a:cs typeface="Arial" pitchFamily="34" charset="0"/>
              </a:rPr>
              <a:t>celotno telesno površino.</a:t>
            </a:r>
            <a:r>
              <a:rPr lang="sl-SI" sz="3200" dirty="0">
                <a:latin typeface="Arial" pitchFamily="34" charset="0"/>
                <a:cs typeface="Arial" pitchFamily="34" charset="0"/>
              </a:rPr>
              <a:t> </a:t>
            </a:r>
          </a:p>
        </p:txBody>
      </p:sp>
      <p:pic>
        <p:nvPicPr>
          <p:cNvPr id="7170" name="Picture 2" descr="http://img.photobucket.com/albums/v497/crowskyler/animania/flat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2" y="2996952"/>
            <a:ext cx="5543188" cy="2968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lanarian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134" y="2999066"/>
            <a:ext cx="5217231" cy="293208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DF1666FA-ADC6-410F-AD51-EC64610231F2}"/>
              </a:ext>
            </a:extLst>
          </p:cNvPr>
          <p:cNvSpPr txBox="1"/>
          <p:nvPr/>
        </p:nvSpPr>
        <p:spPr>
          <a:xfrm>
            <a:off x="149305" y="6186791"/>
            <a:ext cx="3168661"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4294586124"/>
      </p:ext>
    </p:extLst>
  </p:cSld>
  <p:clrMapOvr>
    <a:masterClrMapping/>
  </p:clrMapOvr>
  <mc:AlternateContent xmlns:mc="http://schemas.openxmlformats.org/markup-compatibility/2006" xmlns:p14="http://schemas.microsoft.com/office/powerpoint/2010/main">
    <mc:Choice Requires="p14">
      <p:transition spd="slow" p14:dur="2000" advTm="11159"/>
    </mc:Choice>
    <mc:Fallback xmlns="">
      <p:transition spd="slow" advTm="111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29" y="116633"/>
            <a:ext cx="11769822" cy="7109639"/>
          </a:xfrm>
          <a:prstGeom prst="rect">
            <a:avLst/>
          </a:prstGeom>
          <a:noFill/>
        </p:spPr>
        <p:txBody>
          <a:bodyPr wrap="square" rtlCol="0">
            <a:spAutoFit/>
          </a:bodyPr>
          <a:lstStyle/>
          <a:p>
            <a:pPr algn="just"/>
            <a:r>
              <a:rPr lang="sl-SI" sz="2400" b="1" u="sng" dirty="0">
                <a:solidFill>
                  <a:srgbClr val="FF0000"/>
                </a:solidFill>
                <a:latin typeface="Arial" panose="020B0604020202020204" pitchFamily="34" charset="0"/>
                <a:cs typeface="Arial" pitchFamily="34" charset="0"/>
              </a:rPr>
              <a:t>ŽIVČEVJE</a:t>
            </a:r>
            <a:r>
              <a:rPr lang="sl-SI" sz="2400" b="1" dirty="0">
                <a:latin typeface="Arial" pitchFamily="34" charset="0"/>
                <a:cs typeface="Arial" pitchFamily="34" charset="0"/>
              </a:rPr>
              <a:t>: </a:t>
            </a:r>
            <a:r>
              <a:rPr lang="sl-SI" sz="2400" dirty="0">
                <a:latin typeface="Arial" panose="020B0604020202020204" pitchFamily="34" charset="0"/>
                <a:cs typeface="Arial" panose="020B0604020202020204" pitchFamily="34" charset="0"/>
              </a:rPr>
              <a:t>Imajo preproste </a:t>
            </a:r>
            <a:r>
              <a:rPr lang="sl-SI" sz="2400" dirty="0">
                <a:solidFill>
                  <a:srgbClr val="00B050"/>
                </a:solidFill>
                <a:latin typeface="Arial" pitchFamily="34" charset="0"/>
                <a:cs typeface="Arial" pitchFamily="34" charset="0"/>
              </a:rPr>
              <a:t>možgane </a:t>
            </a:r>
            <a:r>
              <a:rPr lang="sl-SI" sz="2400" dirty="0">
                <a:latin typeface="Arial" pitchFamily="34" charset="0"/>
                <a:cs typeface="Arial" pitchFamily="34" charset="0"/>
              </a:rPr>
              <a:t>iz katerih izhajata </a:t>
            </a:r>
            <a:r>
              <a:rPr lang="sl-SI" sz="2400" dirty="0">
                <a:solidFill>
                  <a:srgbClr val="00B050"/>
                </a:solidFill>
                <a:latin typeface="Arial" pitchFamily="34" charset="0"/>
                <a:cs typeface="Arial" pitchFamily="34" charset="0"/>
              </a:rPr>
              <a:t>dva snopa živcev</a:t>
            </a:r>
          </a:p>
          <a:p>
            <a:pPr algn="just"/>
            <a:endParaRPr lang="sl-SI" sz="2400" dirty="0">
              <a:solidFill>
                <a:srgbClr val="00B050"/>
              </a:solidFill>
              <a:latin typeface="Arial" pitchFamily="34" charset="0"/>
              <a:cs typeface="Arial" pitchFamily="34" charset="0"/>
            </a:endParaRPr>
          </a:p>
          <a:p>
            <a:pPr algn="just"/>
            <a:r>
              <a:rPr lang="sl-SI" sz="2400" dirty="0">
                <a:solidFill>
                  <a:srgbClr val="00B050"/>
                </a:solidFill>
                <a:latin typeface="Arial" pitchFamily="34" charset="0"/>
                <a:cs typeface="Arial" pitchFamily="34" charset="0"/>
              </a:rPr>
              <a:t>ČAŠASTE OČI</a:t>
            </a:r>
            <a:r>
              <a:rPr lang="sl-SI" sz="2400" dirty="0">
                <a:latin typeface="Arial" panose="020B0604020202020204" pitchFamily="34" charset="0"/>
                <a:cs typeface="Arial" panose="020B0604020202020204" pitchFamily="34" charset="0"/>
              </a:rPr>
              <a:t>, ki zaznajo spremembe v jakosti svetlobe.</a:t>
            </a:r>
          </a:p>
          <a:p>
            <a:pPr algn="just"/>
            <a:endParaRPr lang="sl-SI" sz="2400" dirty="0">
              <a:solidFill>
                <a:srgbClr val="00B050"/>
              </a:solidFill>
              <a:latin typeface="Arial" pitchFamily="34" charset="0"/>
              <a:cs typeface="Arial" pitchFamily="34"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r>
              <a:rPr lang="sl-SI" sz="2400" dirty="0">
                <a:latin typeface="Bookman Old Style" pitchFamily="18" charset="0"/>
              </a:rPr>
              <a:t>	</a:t>
            </a:r>
            <a:endParaRPr lang="sl-SI" sz="2400" i="1" dirty="0">
              <a:latin typeface="Bookman Old Style"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57" y="1501950"/>
            <a:ext cx="7099257" cy="36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planarian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580772" y="761797"/>
            <a:ext cx="3432641" cy="342959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4"/>
          <a:stretch>
            <a:fillRect/>
          </a:stretch>
        </p:blipFill>
        <p:spPr>
          <a:xfrm>
            <a:off x="7358414" y="4133470"/>
            <a:ext cx="4725059" cy="2724530"/>
          </a:xfrm>
          <a:prstGeom prst="rect">
            <a:avLst/>
          </a:prstGeom>
        </p:spPr>
      </p:pic>
      <p:pic>
        <p:nvPicPr>
          <p:cNvPr id="6" name="Slika 5"/>
          <p:cNvPicPr>
            <a:picLocks noChangeAspect="1"/>
          </p:cNvPicPr>
          <p:nvPr/>
        </p:nvPicPr>
        <p:blipFill>
          <a:blip r:embed="rId5"/>
          <a:stretch>
            <a:fillRect/>
          </a:stretch>
        </p:blipFill>
        <p:spPr>
          <a:xfrm>
            <a:off x="150630" y="4938947"/>
            <a:ext cx="2187622" cy="1740935"/>
          </a:xfrm>
          <a:prstGeom prst="rect">
            <a:avLst/>
          </a:prstGeom>
        </p:spPr>
      </p:pic>
      <p:sp>
        <p:nvSpPr>
          <p:cNvPr id="8" name="PoljeZBesedilom 7">
            <a:extLst>
              <a:ext uri="{FF2B5EF4-FFF2-40B4-BE49-F238E27FC236}">
                <a16:creationId xmlns:a16="http://schemas.microsoft.com/office/drawing/2014/main" id="{DF1666FA-ADC6-410F-AD51-EC64610231F2}"/>
              </a:ext>
            </a:extLst>
          </p:cNvPr>
          <p:cNvSpPr txBox="1"/>
          <p:nvPr/>
        </p:nvSpPr>
        <p:spPr>
          <a:xfrm>
            <a:off x="3465060" y="6106467"/>
            <a:ext cx="2881278"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910714325"/>
      </p:ext>
    </p:extLst>
  </p:cSld>
  <p:clrMapOvr>
    <a:masterClrMapping/>
  </p:clrMapOvr>
  <mc:AlternateContent xmlns:mc="http://schemas.openxmlformats.org/markup-compatibility/2006" xmlns:p14="http://schemas.microsoft.com/office/powerpoint/2010/main">
    <mc:Choice Requires="p14">
      <p:transition spd="slow" p14:dur="2000" advTm="22250"/>
    </mc:Choice>
    <mc:Fallback xmlns="">
      <p:transition spd="slow" advTm="222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2350" y="138723"/>
            <a:ext cx="10515600" cy="618923"/>
          </a:xfrm>
        </p:spPr>
        <p:txBody>
          <a:bodyPr>
            <a:normAutofit fontScale="90000"/>
          </a:bodyPr>
          <a:lstStyle/>
          <a:p>
            <a:r>
              <a:rPr lang="sl-SI" b="1" u="sng" dirty="0">
                <a:solidFill>
                  <a:srgbClr val="FF0000"/>
                </a:solidFill>
              </a:rPr>
              <a:t>Razmnoževanje:</a:t>
            </a:r>
          </a:p>
        </p:txBody>
      </p:sp>
      <p:sp>
        <p:nvSpPr>
          <p:cNvPr id="3" name="Označba mesta vsebine 2"/>
          <p:cNvSpPr>
            <a:spLocks noGrp="1"/>
          </p:cNvSpPr>
          <p:nvPr>
            <p:ph idx="1"/>
          </p:nvPr>
        </p:nvSpPr>
        <p:spPr>
          <a:xfrm>
            <a:off x="222350" y="984950"/>
            <a:ext cx="11782416" cy="2058695"/>
          </a:xfrm>
        </p:spPr>
        <p:txBody>
          <a:bodyPr>
            <a:normAutofit/>
          </a:bodyPr>
          <a:lstStyle/>
          <a:p>
            <a:pPr marL="0" indent="0">
              <a:buNone/>
            </a:pPr>
            <a:r>
              <a:rPr lang="sl-SI" dirty="0">
                <a:latin typeface="Arial" panose="020B0604020202020204" pitchFamily="34" charset="0"/>
                <a:cs typeface="Arial" panose="020B0604020202020204" pitchFamily="34" charset="0"/>
              </a:rPr>
              <a:t>Ploski črvi </a:t>
            </a:r>
            <a:r>
              <a:rPr lang="sl-SI" dirty="0">
                <a:solidFill>
                  <a:srgbClr val="FF0000"/>
                </a:solidFill>
                <a:latin typeface="Arial" panose="020B0604020202020204" pitchFamily="34" charset="0"/>
                <a:cs typeface="Arial" panose="020B0604020202020204" pitchFamily="34" charset="0"/>
              </a:rPr>
              <a:t>so dvospolniki</a:t>
            </a:r>
            <a:r>
              <a:rPr lang="sl-SI" dirty="0">
                <a:latin typeface="Arial" panose="020B0604020202020204" pitchFamily="34" charset="0"/>
                <a:cs typeface="Arial" panose="020B0604020202020204" pitchFamily="34" charset="0"/>
              </a:rPr>
              <a:t> - </a:t>
            </a:r>
            <a:r>
              <a:rPr lang="nn-NO" dirty="0">
                <a:latin typeface="Arial" panose="020B0604020202020204" pitchFamily="34" charset="0"/>
                <a:cs typeface="Arial" panose="020B0604020202020204" pitchFamily="34" charset="0"/>
              </a:rPr>
              <a:t>ima moške </a:t>
            </a:r>
            <a:r>
              <a:rPr lang="sl-SI" dirty="0">
                <a:latin typeface="Arial" panose="020B0604020202020204" pitchFamily="34" charset="0"/>
                <a:cs typeface="Arial" panose="020B0604020202020204" pitchFamily="34" charset="0"/>
              </a:rPr>
              <a:t>in</a:t>
            </a:r>
            <a:r>
              <a:rPr lang="nn-NO" dirty="0">
                <a:latin typeface="Arial" panose="020B0604020202020204" pitchFamily="34" charset="0"/>
                <a:cs typeface="Arial" panose="020B0604020202020204" pitchFamily="34" charset="0"/>
              </a:rPr>
              <a:t> ženske spolne organe</a:t>
            </a:r>
            <a:r>
              <a:rPr lang="sl-SI" dirty="0">
                <a:latin typeface="Arial" panose="020B0604020202020204" pitchFamily="34" charset="0"/>
                <a:cs typeface="Arial" panose="020B0604020202020204" pitchFamily="34" charset="0"/>
              </a:rPr>
              <a:t>.</a:t>
            </a:r>
            <a:r>
              <a:rPr lang="nn-NO"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Oplodijo se med sabo ali pa oplodijo sami sebe (zajedavci). </a:t>
            </a:r>
          </a:p>
        </p:txBody>
      </p:sp>
      <p:pic>
        <p:nvPicPr>
          <p:cNvPr id="1026" name="Picture 2" descr="planarian | Anatomy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50" y="2756263"/>
            <a:ext cx="5799342" cy="3979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apitated worms can regenerate their brains, and the memories stored  inside - Extreme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8690"/>
            <a:ext cx="6096000" cy="3362326"/>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a:extLst>
              <a:ext uri="{FF2B5EF4-FFF2-40B4-BE49-F238E27FC236}">
                <a16:creationId xmlns:a16="http://schemas.microsoft.com/office/drawing/2014/main" id="{DF1666FA-ADC6-410F-AD51-EC64610231F2}"/>
              </a:ext>
            </a:extLst>
          </p:cNvPr>
          <p:cNvSpPr txBox="1"/>
          <p:nvPr/>
        </p:nvSpPr>
        <p:spPr>
          <a:xfrm>
            <a:off x="8457283" y="178801"/>
            <a:ext cx="3011906"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2227161010"/>
      </p:ext>
    </p:extLst>
  </p:cSld>
  <p:clrMapOvr>
    <a:masterClrMapping/>
  </p:clrMapOvr>
  <mc:AlternateContent xmlns:mc="http://schemas.openxmlformats.org/markup-compatibility/2006" xmlns:p14="http://schemas.microsoft.com/office/powerpoint/2010/main">
    <mc:Choice Requires="p14">
      <p:transition spd="slow" p14:dur="2000" advTm="23780"/>
    </mc:Choice>
    <mc:Fallback xmlns="">
      <p:transition spd="slow" advTm="237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24245" y="127454"/>
            <a:ext cx="11832771" cy="4351338"/>
          </a:xfrm>
        </p:spPr>
        <p:txBody>
          <a:bodyPr/>
          <a:lstStyle/>
          <a:p>
            <a:r>
              <a:rPr lang="sl-SI" dirty="0">
                <a:solidFill>
                  <a:srgbClr val="FF0000"/>
                </a:solidFill>
                <a:latin typeface="Arial" panose="020B0604020202020204" pitchFamily="34" charset="0"/>
                <a:cs typeface="Arial" panose="020B0604020202020204" pitchFamily="34" charset="0"/>
              </a:rPr>
              <a:t>ZAJEDALCI</a:t>
            </a:r>
            <a:r>
              <a:rPr lang="sl-SI" dirty="0">
                <a:latin typeface="Arial" panose="020B0604020202020204" pitchFamily="34" charset="0"/>
                <a:cs typeface="Arial" panose="020B0604020202020204" pitchFamily="34" charset="0"/>
              </a:rPr>
              <a:t> </a:t>
            </a:r>
            <a:r>
              <a:rPr lang="sl-SI" dirty="0">
                <a:solidFill>
                  <a:srgbClr val="00B0F0"/>
                </a:solidFill>
                <a:latin typeface="Arial" panose="020B0604020202020204" pitchFamily="34" charset="0"/>
                <a:cs typeface="Arial" panose="020B0604020202020204" pitchFamily="34" charset="0"/>
              </a:rPr>
              <a:t>so organizmi, ki zajedajo drug organizem. </a:t>
            </a:r>
            <a:r>
              <a:rPr lang="sl-SI" dirty="0" err="1">
                <a:solidFill>
                  <a:srgbClr val="00B0F0"/>
                </a:solidFill>
                <a:latin typeface="Arial" panose="020B0604020202020204" pitchFamily="34" charset="0"/>
                <a:cs typeface="Arial" panose="020B0604020202020204" pitchFamily="34" charset="0"/>
              </a:rPr>
              <a:t>Zajedalec</a:t>
            </a:r>
            <a:r>
              <a:rPr lang="sl-SI" dirty="0">
                <a:solidFill>
                  <a:srgbClr val="00B0F0"/>
                </a:solidFill>
                <a:latin typeface="Arial" panose="020B0604020202020204" pitchFamily="34" charset="0"/>
                <a:cs typeface="Arial" panose="020B0604020202020204" pitchFamily="34" charset="0"/>
              </a:rPr>
              <a:t> ima zaradi tega korist, gostitelj pa škodo.</a:t>
            </a:r>
          </a:p>
          <a:p>
            <a:endParaRPr lang="sl-SI" dirty="0">
              <a:latin typeface="Arial" panose="020B0604020202020204" pitchFamily="34" charset="0"/>
              <a:cs typeface="Arial" panose="020B0604020202020204" pitchFamily="34" charset="0"/>
            </a:endParaRPr>
          </a:p>
          <a:p>
            <a:pPr algn="just"/>
            <a:r>
              <a:rPr lang="sl-SI" sz="2400" b="1" dirty="0">
                <a:latin typeface="Arial" panose="020B0604020202020204" pitchFamily="34" charset="0"/>
                <a:cs typeface="Arial" panose="020B0604020202020204" pitchFamily="34" charset="0"/>
              </a:rPr>
              <a:t>Veliki metljaj </a:t>
            </a:r>
            <a:r>
              <a:rPr lang="sl-SI" sz="2400" dirty="0">
                <a:latin typeface="Arial" panose="020B0604020202020204" pitchFamily="34" charset="0"/>
                <a:cs typeface="Arial" panose="020B0604020202020204" pitchFamily="34" charset="0"/>
              </a:rPr>
              <a:t>je zajedavec, ki živi v jetrih različnih vrst sesalcev. Ima zelo zapleten razvojni krog, saj se njegove ličinke izdatno nespolno množijo in tako iz enega samega oplojenega jajčeca nastane množica živali. Ličinke imajo svoje vmesne gostitelje (polže), odrasle živali pa živijo v jetrih glavnega gostitelja: to so predvsem prežvekovalci, prašiči, konji in tudi ljudje.</a:t>
            </a:r>
          </a:p>
        </p:txBody>
      </p:sp>
      <p:pic>
        <p:nvPicPr>
          <p:cNvPr id="5" name="Slika 4"/>
          <p:cNvPicPr>
            <a:picLocks noChangeAspect="1"/>
          </p:cNvPicPr>
          <p:nvPr/>
        </p:nvPicPr>
        <p:blipFill>
          <a:blip r:embed="rId2"/>
          <a:stretch>
            <a:fillRect/>
          </a:stretch>
        </p:blipFill>
        <p:spPr>
          <a:xfrm>
            <a:off x="4949048" y="3345814"/>
            <a:ext cx="5309405" cy="3342367"/>
          </a:xfrm>
          <a:prstGeom prst="rect">
            <a:avLst/>
          </a:prstGeom>
        </p:spPr>
      </p:pic>
      <p:pic>
        <p:nvPicPr>
          <p:cNvPr id="5122" name="Picture 2" descr="MEDVRSTNI ODNOSI ZAJEDAVST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5" y="3637772"/>
            <a:ext cx="4129881" cy="2808928"/>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3114090" y="5897469"/>
            <a:ext cx="1418722" cy="369332"/>
          </a:xfrm>
          <a:prstGeom prst="rect">
            <a:avLst/>
          </a:prstGeom>
        </p:spPr>
        <p:txBody>
          <a:bodyPr wrap="none">
            <a:spAutoFit/>
          </a:bodyPr>
          <a:lstStyle/>
          <a:p>
            <a:r>
              <a:rPr lang="sl-SI" dirty="0"/>
              <a:t>veliki metljaj </a:t>
            </a:r>
          </a:p>
        </p:txBody>
      </p:sp>
      <p:sp>
        <p:nvSpPr>
          <p:cNvPr id="9" name="PoljeZBesedilom 8">
            <a:extLst>
              <a:ext uri="{FF2B5EF4-FFF2-40B4-BE49-F238E27FC236}">
                <a16:creationId xmlns:a16="http://schemas.microsoft.com/office/drawing/2014/main" id="{DF1666FA-ADC6-410F-AD51-EC64610231F2}"/>
              </a:ext>
            </a:extLst>
          </p:cNvPr>
          <p:cNvSpPr txBox="1"/>
          <p:nvPr/>
        </p:nvSpPr>
        <p:spPr>
          <a:xfrm>
            <a:off x="6651169" y="905592"/>
            <a:ext cx="5405847" cy="461665"/>
          </a:xfrm>
          <a:prstGeom prst="rect">
            <a:avLst/>
          </a:prstGeom>
          <a:solidFill>
            <a:srgbClr val="FFFF00"/>
          </a:solidFill>
        </p:spPr>
        <p:txBody>
          <a:bodyPr wrap="square" rtlCol="0">
            <a:spAutoFit/>
          </a:bodyPr>
          <a:lstStyle/>
          <a:p>
            <a:pPr algn="ctr"/>
            <a:r>
              <a:rPr lang="sl-SI" sz="2400" b="1" dirty="0"/>
              <a:t>V zvezek zapiši, kaj so ZAJEDALCI</a:t>
            </a:r>
          </a:p>
        </p:txBody>
      </p:sp>
    </p:spTree>
    <p:extLst>
      <p:ext uri="{BB962C8B-B14F-4D97-AF65-F5344CB8AC3E}">
        <p14:creationId xmlns:p14="http://schemas.microsoft.com/office/powerpoint/2010/main" val="3336759605"/>
      </p:ext>
    </p:extLst>
  </p:cSld>
  <p:clrMapOvr>
    <a:masterClrMapping/>
  </p:clrMapOvr>
  <mc:AlternateContent xmlns:mc="http://schemas.openxmlformats.org/markup-compatibility/2006" xmlns:p14="http://schemas.microsoft.com/office/powerpoint/2010/main">
    <mc:Choice Requires="p14">
      <p:transition spd="slow" p14:dur="2000" advTm="42689"/>
    </mc:Choice>
    <mc:Fallback xmlns="">
      <p:transition spd="slow" advTm="4268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elektrena sejna soba">
  <a:themeElements>
    <a:clrScheme name="Naelektrena sejna sob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Naelektrena sejna sob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a sejna sob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142</TotalTime>
  <Words>430</Words>
  <Application>Microsoft Office PowerPoint</Application>
  <PresentationFormat>Širokozaslonsko</PresentationFormat>
  <Paragraphs>81</Paragraphs>
  <Slides>12</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12</vt:i4>
      </vt:variant>
    </vt:vector>
  </HeadingPairs>
  <TitlesOfParts>
    <vt:vector size="20" baseType="lpstr">
      <vt:lpstr>Arial</vt:lpstr>
      <vt:lpstr>Bookman Old Style</vt:lpstr>
      <vt:lpstr>Calibri</vt:lpstr>
      <vt:lpstr>Calibri Light</vt:lpstr>
      <vt:lpstr>Century Gothic</vt:lpstr>
      <vt:lpstr>Wingdings 3</vt:lpstr>
      <vt:lpstr>Officeova tema</vt:lpstr>
      <vt:lpstr>Naelektrena sejna soba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Razmnoževanje:</vt:lpstr>
      <vt:lpstr>PowerPointova predstavitev</vt:lpstr>
      <vt:lpstr>ČLOVEŠKA TRAKULJA</vt:lpstr>
      <vt:lpstr>PowerPointova predstavitev</vt:lpstr>
      <vt:lpstr>Razvojni krog pasje trakulje</vt:lpstr>
    </vt:vector>
  </TitlesOfParts>
  <Company>Arnes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Učitelj</dc:creator>
  <cp:lastModifiedBy>VesnaŠ</cp:lastModifiedBy>
  <cp:revision>22</cp:revision>
  <dcterms:created xsi:type="dcterms:W3CDTF">2021-01-20T14:58:51Z</dcterms:created>
  <dcterms:modified xsi:type="dcterms:W3CDTF">2022-01-20T09:52:08Z</dcterms:modified>
</cp:coreProperties>
</file>