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6" r:id="rId3"/>
    <p:sldId id="267" r:id="rId4"/>
    <p:sldId id="268" r:id="rId5"/>
    <p:sldId id="259" r:id="rId6"/>
    <p:sldId id="269" r:id="rId7"/>
    <p:sldId id="260" r:id="rId8"/>
    <p:sldId id="261" r:id="rId9"/>
    <p:sldId id="264" r:id="rId10"/>
    <p:sldId id="271" r:id="rId11"/>
    <p:sldId id="257" r:id="rId12"/>
    <p:sldId id="258" r:id="rId13"/>
    <p:sldId id="277" r:id="rId14"/>
    <p:sldId id="272" r:id="rId15"/>
    <p:sldId id="273" r:id="rId16"/>
    <p:sldId id="274" r:id="rId17"/>
    <p:sldId id="275" r:id="rId18"/>
    <p:sldId id="262" r:id="rId19"/>
    <p:sldId id="276" r:id="rId20"/>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a:t>Uredite slog naslova matrice</a:t>
            </a: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da uredite slog podnaslova matrice</a:t>
            </a:r>
          </a:p>
        </p:txBody>
      </p:sp>
      <p:sp>
        <p:nvSpPr>
          <p:cNvPr id="4" name="Označba mesta datuma 3"/>
          <p:cNvSpPr>
            <a:spLocks noGrp="1"/>
          </p:cNvSpPr>
          <p:nvPr>
            <p:ph type="dt" sz="half" idx="10"/>
          </p:nvPr>
        </p:nvSpPr>
        <p:spPr/>
        <p:txBody>
          <a:bodyPr/>
          <a:lstStyle/>
          <a:p>
            <a:fld id="{4425D6F1-E46D-409C-BD78-6F45128BC2EF}" type="datetimeFigureOut">
              <a:rPr lang="sl-SI" smtClean="0"/>
              <a:t>23. 01. 2022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047F5940-2909-4531-A1D1-A6F636CE8D9D}" type="slidenum">
              <a:rPr lang="sl-SI" smtClean="0"/>
              <a:t>‹#›</a:t>
            </a:fld>
            <a:endParaRPr lang="sl-SI"/>
          </a:p>
        </p:txBody>
      </p:sp>
    </p:spTree>
    <p:extLst>
      <p:ext uri="{BB962C8B-B14F-4D97-AF65-F5344CB8AC3E}">
        <p14:creationId xmlns:p14="http://schemas.microsoft.com/office/powerpoint/2010/main" val="1288931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4425D6F1-E46D-409C-BD78-6F45128BC2EF}" type="datetimeFigureOut">
              <a:rPr lang="sl-SI" smtClean="0"/>
              <a:t>23. 01. 2022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047F5940-2909-4531-A1D1-A6F636CE8D9D}" type="slidenum">
              <a:rPr lang="sl-SI" smtClean="0"/>
              <a:t>‹#›</a:t>
            </a:fld>
            <a:endParaRPr lang="sl-SI"/>
          </a:p>
        </p:txBody>
      </p:sp>
    </p:spTree>
    <p:extLst>
      <p:ext uri="{BB962C8B-B14F-4D97-AF65-F5344CB8AC3E}">
        <p14:creationId xmlns:p14="http://schemas.microsoft.com/office/powerpoint/2010/main" val="2257682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a:t>Uredite slog naslova matrice</a:t>
            </a:r>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4425D6F1-E46D-409C-BD78-6F45128BC2EF}" type="datetimeFigureOut">
              <a:rPr lang="sl-SI" smtClean="0"/>
              <a:t>23. 01. 2022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047F5940-2909-4531-A1D1-A6F636CE8D9D}" type="slidenum">
              <a:rPr lang="sl-SI" smtClean="0"/>
              <a:t>‹#›</a:t>
            </a:fld>
            <a:endParaRPr lang="sl-SI"/>
          </a:p>
        </p:txBody>
      </p:sp>
    </p:spTree>
    <p:extLst>
      <p:ext uri="{BB962C8B-B14F-4D97-AF65-F5344CB8AC3E}">
        <p14:creationId xmlns:p14="http://schemas.microsoft.com/office/powerpoint/2010/main" val="1817756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sl-SI"/>
              <a:t>Uredite slog naslova matrice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da uredite slog podnaslova matrice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425D6F1-E46D-409C-BD78-6F45128BC2EF}" type="datetimeFigureOut">
              <a:rPr lang="sl-SI" smtClean="0"/>
              <a:t>23. 01. 2022</a:t>
            </a:fld>
            <a:endParaRPr lang="sl-SI"/>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sl-SI"/>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047F5940-2909-4531-A1D1-A6F636CE8D9D}" type="slidenum">
              <a:rPr lang="sl-SI" smtClean="0"/>
              <a:t>‹#›</a:t>
            </a:fld>
            <a:endParaRPr lang="sl-SI"/>
          </a:p>
        </p:txBody>
      </p:sp>
    </p:spTree>
    <p:extLst>
      <p:ext uri="{BB962C8B-B14F-4D97-AF65-F5344CB8AC3E}">
        <p14:creationId xmlns:p14="http://schemas.microsoft.com/office/powerpoint/2010/main" val="4222665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4425D6F1-E46D-409C-BD78-6F45128BC2EF}" type="datetimeFigureOut">
              <a:rPr lang="sl-SI" smtClean="0"/>
              <a:t>23. 01. 2022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047F5940-2909-4531-A1D1-A6F636CE8D9D}" type="slidenum">
              <a:rPr lang="sl-SI" smtClean="0"/>
              <a:t>‹#›</a:t>
            </a:fld>
            <a:endParaRPr lang="sl-SI"/>
          </a:p>
        </p:txBody>
      </p:sp>
    </p:spTree>
    <p:extLst>
      <p:ext uri="{BB962C8B-B14F-4D97-AF65-F5344CB8AC3E}">
        <p14:creationId xmlns:p14="http://schemas.microsoft.com/office/powerpoint/2010/main" val="2971208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Glava odseka">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sl-SI"/>
              <a:t>Uredite slog naslova matrice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4425D6F1-E46D-409C-BD78-6F45128BC2EF}" type="datetimeFigureOut">
              <a:rPr lang="sl-SI" smtClean="0"/>
              <a:t>23. 01. 2022</a:t>
            </a:fld>
            <a:endParaRPr lang="sl-SI"/>
          </a:p>
        </p:txBody>
      </p:sp>
      <p:sp>
        <p:nvSpPr>
          <p:cNvPr id="5" name="Footer Placeholder 4"/>
          <p:cNvSpPr>
            <a:spLocks noGrp="1"/>
          </p:cNvSpPr>
          <p:nvPr>
            <p:ph type="ftr" sz="quarter" idx="11"/>
          </p:nvPr>
        </p:nvSpPr>
        <p:spPr/>
        <p:txBody>
          <a:bodyPr/>
          <a:lstStyle/>
          <a:p>
            <a:endParaRPr lang="sl-SI"/>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47F5940-2909-4531-A1D1-A6F636CE8D9D}" type="slidenum">
              <a:rPr lang="sl-SI" smtClean="0"/>
              <a:t>‹#›</a:t>
            </a:fld>
            <a:endParaRPr lang="sl-SI"/>
          </a:p>
        </p:txBody>
      </p:sp>
    </p:spTree>
    <p:extLst>
      <p:ext uri="{BB962C8B-B14F-4D97-AF65-F5344CB8AC3E}">
        <p14:creationId xmlns:p14="http://schemas.microsoft.com/office/powerpoint/2010/main" val="4196692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4425D6F1-E46D-409C-BD78-6F45128BC2EF}" type="datetimeFigureOut">
              <a:rPr lang="sl-SI" smtClean="0"/>
              <a:t>23. 01. 2022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047F5940-2909-4531-A1D1-A6F636CE8D9D}" type="slidenum">
              <a:rPr lang="sl-SI" smtClean="0"/>
              <a:t>‹#›</a:t>
            </a:fld>
            <a:endParaRPr lang="sl-SI"/>
          </a:p>
        </p:txBody>
      </p:sp>
    </p:spTree>
    <p:extLst>
      <p:ext uri="{BB962C8B-B14F-4D97-AF65-F5344CB8AC3E}">
        <p14:creationId xmlns:p14="http://schemas.microsoft.com/office/powerpoint/2010/main" val="1717357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a:t>Uredite slog naslova matrice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4425D6F1-E46D-409C-BD78-6F45128BC2EF}" type="datetimeFigureOut">
              <a:rPr lang="sl-SI" smtClean="0"/>
              <a:t>23. 01. 2022</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047F5940-2909-4531-A1D1-A6F636CE8D9D}" type="slidenum">
              <a:rPr lang="sl-SI" smtClean="0"/>
              <a:t>‹#›</a:t>
            </a:fld>
            <a:endParaRPr lang="sl-SI"/>
          </a:p>
        </p:txBody>
      </p:sp>
    </p:spTree>
    <p:extLst>
      <p:ext uri="{BB962C8B-B14F-4D97-AF65-F5344CB8AC3E}">
        <p14:creationId xmlns:p14="http://schemas.microsoft.com/office/powerpoint/2010/main" val="1364060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sl-SI"/>
              <a:t>Uredite slog naslova matrice</a:t>
            </a:r>
            <a:endParaRPr lang="en-US" dirty="0"/>
          </a:p>
        </p:txBody>
      </p:sp>
      <p:sp>
        <p:nvSpPr>
          <p:cNvPr id="3" name="Date Placeholder 2"/>
          <p:cNvSpPr>
            <a:spLocks noGrp="1"/>
          </p:cNvSpPr>
          <p:nvPr>
            <p:ph type="dt" sz="half" idx="10"/>
          </p:nvPr>
        </p:nvSpPr>
        <p:spPr/>
        <p:txBody>
          <a:bodyPr/>
          <a:lstStyle/>
          <a:p>
            <a:fld id="{4425D6F1-E46D-409C-BD78-6F45128BC2EF}" type="datetimeFigureOut">
              <a:rPr lang="sl-SI" smtClean="0"/>
              <a:t>23. 01. 2022</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047F5940-2909-4531-A1D1-A6F636CE8D9D}" type="slidenum">
              <a:rPr lang="sl-SI" smtClean="0"/>
              <a:t>‹#›</a:t>
            </a:fld>
            <a:endParaRPr lang="sl-SI"/>
          </a:p>
        </p:txBody>
      </p:sp>
    </p:spTree>
    <p:extLst>
      <p:ext uri="{BB962C8B-B14F-4D97-AF65-F5344CB8AC3E}">
        <p14:creationId xmlns:p14="http://schemas.microsoft.com/office/powerpoint/2010/main" val="2732598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25D6F1-E46D-409C-BD78-6F45128BC2EF}" type="datetimeFigureOut">
              <a:rPr lang="sl-SI" smtClean="0"/>
              <a:t>23. 01. 2022</a:t>
            </a:fld>
            <a:endParaRPr lang="sl-SI"/>
          </a:p>
        </p:txBody>
      </p:sp>
      <p:sp>
        <p:nvSpPr>
          <p:cNvPr id="3" name="Footer Placeholder 2"/>
          <p:cNvSpPr>
            <a:spLocks noGrp="1"/>
          </p:cNvSpPr>
          <p:nvPr>
            <p:ph type="ftr" sz="quarter" idx="11"/>
          </p:nvPr>
        </p:nvSpPr>
        <p:spPr/>
        <p:txBody>
          <a:bodyPr/>
          <a:lstStyle/>
          <a:p>
            <a:endParaRPr lang="sl-SI"/>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047F5940-2909-4531-A1D1-A6F636CE8D9D}" type="slidenum">
              <a:rPr lang="sl-SI" smtClean="0"/>
              <a:t>‹#›</a:t>
            </a:fld>
            <a:endParaRPr lang="sl-SI"/>
          </a:p>
        </p:txBody>
      </p:sp>
    </p:spTree>
    <p:extLst>
      <p:ext uri="{BB962C8B-B14F-4D97-AF65-F5344CB8AC3E}">
        <p14:creationId xmlns:p14="http://schemas.microsoft.com/office/powerpoint/2010/main" val="1758255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Vsebina z naslovo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sl-SI"/>
              <a:t>Uredite slog naslova matrice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fld id="{4425D6F1-E46D-409C-BD78-6F45128BC2EF}" type="datetimeFigureOut">
              <a:rPr lang="sl-SI" smtClean="0"/>
              <a:t>23. 01. 2022</a:t>
            </a:fld>
            <a:endParaRPr lang="sl-SI"/>
          </a:p>
        </p:txBody>
      </p:sp>
      <p:sp>
        <p:nvSpPr>
          <p:cNvPr id="6" name="Footer Placeholder 5"/>
          <p:cNvSpPr>
            <a:spLocks noGrp="1"/>
          </p:cNvSpPr>
          <p:nvPr>
            <p:ph type="ftr" sz="quarter" idx="11"/>
          </p:nvPr>
        </p:nvSpPr>
        <p:spPr/>
        <p:txBody>
          <a:bodyPr/>
          <a:lstStyle/>
          <a:p>
            <a:endParaRPr lang="sl-SI"/>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47F5940-2909-4531-A1D1-A6F636CE8D9D}" type="slidenum">
              <a:rPr lang="sl-SI" smtClean="0"/>
              <a:t>‹#›</a:t>
            </a:fld>
            <a:endParaRPr lang="sl-SI"/>
          </a:p>
        </p:txBody>
      </p:sp>
    </p:spTree>
    <p:extLst>
      <p:ext uri="{BB962C8B-B14F-4D97-AF65-F5344CB8AC3E}">
        <p14:creationId xmlns:p14="http://schemas.microsoft.com/office/powerpoint/2010/main" val="932921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4425D6F1-E46D-409C-BD78-6F45128BC2EF}" type="datetimeFigureOut">
              <a:rPr lang="sl-SI" smtClean="0"/>
              <a:t>23. 01. 2022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047F5940-2909-4531-A1D1-A6F636CE8D9D}" type="slidenum">
              <a:rPr lang="sl-SI" smtClean="0"/>
              <a:t>‹#›</a:t>
            </a:fld>
            <a:endParaRPr lang="sl-SI"/>
          </a:p>
        </p:txBody>
      </p:sp>
    </p:spTree>
    <p:extLst>
      <p:ext uri="{BB962C8B-B14F-4D97-AF65-F5344CB8AC3E}">
        <p14:creationId xmlns:p14="http://schemas.microsoft.com/office/powerpoint/2010/main" val="21926064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sl-SI"/>
              <a:t>Uredite slog naslova matrice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sl-SI"/>
              <a:t>Kliknite ikono, če želite dodati sliko</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fld id="{4425D6F1-E46D-409C-BD78-6F45128BC2EF}" type="datetimeFigureOut">
              <a:rPr lang="sl-SI" smtClean="0"/>
              <a:t>23. 01. 2022</a:t>
            </a:fld>
            <a:endParaRPr lang="sl-SI"/>
          </a:p>
        </p:txBody>
      </p:sp>
      <p:sp>
        <p:nvSpPr>
          <p:cNvPr id="6" name="Footer Placeholder 5"/>
          <p:cNvSpPr>
            <a:spLocks noGrp="1"/>
          </p:cNvSpPr>
          <p:nvPr>
            <p:ph type="ftr" sz="quarter" idx="11"/>
          </p:nvPr>
        </p:nvSpPr>
        <p:spPr/>
        <p:txBody>
          <a:bodyPr/>
          <a:lstStyle/>
          <a:p>
            <a:endParaRPr lang="sl-SI"/>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47F5940-2909-4531-A1D1-A6F636CE8D9D}" type="slidenum">
              <a:rPr lang="sl-SI" smtClean="0"/>
              <a:t>‹#›</a:t>
            </a:fld>
            <a:endParaRPr lang="sl-SI"/>
          </a:p>
        </p:txBody>
      </p:sp>
    </p:spTree>
    <p:extLst>
      <p:ext uri="{BB962C8B-B14F-4D97-AF65-F5344CB8AC3E}">
        <p14:creationId xmlns:p14="http://schemas.microsoft.com/office/powerpoint/2010/main" val="1635719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sl-SI"/>
              <a:t>Uredite slog naslova matrice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fld id="{4425D6F1-E46D-409C-BD78-6F45128BC2EF}" type="datetimeFigureOut">
              <a:rPr lang="sl-SI" smtClean="0"/>
              <a:t>23. 01. 2022</a:t>
            </a:fld>
            <a:endParaRPr lang="sl-SI"/>
          </a:p>
        </p:txBody>
      </p:sp>
      <p:sp>
        <p:nvSpPr>
          <p:cNvPr id="6" name="Footer Placeholder 5"/>
          <p:cNvSpPr>
            <a:spLocks noGrp="1"/>
          </p:cNvSpPr>
          <p:nvPr>
            <p:ph type="ftr" sz="quarter" idx="11"/>
          </p:nvPr>
        </p:nvSpPr>
        <p:spPr/>
        <p:txBody>
          <a:bodyPr/>
          <a:lstStyle/>
          <a:p>
            <a:endParaRPr lang="sl-SI"/>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47F5940-2909-4531-A1D1-A6F636CE8D9D}" type="slidenum">
              <a:rPr lang="sl-SI" smtClean="0"/>
              <a:t>‹#›</a:t>
            </a:fld>
            <a:endParaRPr lang="sl-SI"/>
          </a:p>
        </p:txBody>
      </p:sp>
    </p:spTree>
    <p:extLst>
      <p:ext uri="{BB962C8B-B14F-4D97-AF65-F5344CB8AC3E}">
        <p14:creationId xmlns:p14="http://schemas.microsoft.com/office/powerpoint/2010/main" val="3242833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Naslov in napis">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sl-SI"/>
              <a:t>Uredite slog naslova matrice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4" name="Date Placeholder 3"/>
          <p:cNvSpPr>
            <a:spLocks noGrp="1"/>
          </p:cNvSpPr>
          <p:nvPr>
            <p:ph type="dt" sz="half" idx="10"/>
          </p:nvPr>
        </p:nvSpPr>
        <p:spPr/>
        <p:txBody>
          <a:bodyPr/>
          <a:lstStyle/>
          <a:p>
            <a:fld id="{4425D6F1-E46D-409C-BD78-6F45128BC2EF}" type="datetimeFigureOut">
              <a:rPr lang="sl-SI" smtClean="0"/>
              <a:t>23. 01. 2022</a:t>
            </a:fld>
            <a:endParaRPr lang="sl-SI"/>
          </a:p>
        </p:txBody>
      </p:sp>
      <p:sp>
        <p:nvSpPr>
          <p:cNvPr id="5" name="Footer Placeholder 4"/>
          <p:cNvSpPr>
            <a:spLocks noGrp="1"/>
          </p:cNvSpPr>
          <p:nvPr>
            <p:ph type="ftr" sz="quarter" idx="11"/>
          </p:nvPr>
        </p:nvSpPr>
        <p:spPr/>
        <p:txBody>
          <a:bodyPr/>
          <a:lstStyle/>
          <a:p>
            <a:endParaRPr lang="sl-SI"/>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47F5940-2909-4531-A1D1-A6F636CE8D9D}" type="slidenum">
              <a:rPr lang="sl-SI" smtClean="0"/>
              <a:t>‹#›</a:t>
            </a:fld>
            <a:endParaRPr lang="sl-SI"/>
          </a:p>
        </p:txBody>
      </p:sp>
    </p:spTree>
    <p:extLst>
      <p:ext uri="{BB962C8B-B14F-4D97-AF65-F5344CB8AC3E}">
        <p14:creationId xmlns:p14="http://schemas.microsoft.com/office/powerpoint/2010/main" val="13590198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itat z napisom">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sl-SI"/>
              <a:t>Uredite slog naslova matrice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4" name="Date Placeholder 3"/>
          <p:cNvSpPr>
            <a:spLocks noGrp="1"/>
          </p:cNvSpPr>
          <p:nvPr>
            <p:ph type="dt" sz="half" idx="10"/>
          </p:nvPr>
        </p:nvSpPr>
        <p:spPr/>
        <p:txBody>
          <a:bodyPr/>
          <a:lstStyle/>
          <a:p>
            <a:fld id="{4425D6F1-E46D-409C-BD78-6F45128BC2EF}" type="datetimeFigureOut">
              <a:rPr lang="sl-SI" smtClean="0"/>
              <a:t>23. 01. 2022</a:t>
            </a:fld>
            <a:endParaRPr lang="sl-SI"/>
          </a:p>
        </p:txBody>
      </p:sp>
      <p:sp>
        <p:nvSpPr>
          <p:cNvPr id="5" name="Footer Placeholder 4"/>
          <p:cNvSpPr>
            <a:spLocks noGrp="1"/>
          </p:cNvSpPr>
          <p:nvPr>
            <p:ph type="ftr" sz="quarter" idx="11"/>
          </p:nvPr>
        </p:nvSpPr>
        <p:spPr/>
        <p:txBody>
          <a:bodyPr/>
          <a:lstStyle/>
          <a:p>
            <a:endParaRPr lang="sl-SI"/>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47F5940-2909-4531-A1D1-A6F636CE8D9D}" type="slidenum">
              <a:rPr lang="sl-SI" smtClean="0"/>
              <a:t>‹#›</a:t>
            </a:fld>
            <a:endParaRPr lang="sl-SI"/>
          </a:p>
        </p:txBody>
      </p:sp>
    </p:spTree>
    <p:extLst>
      <p:ext uri="{BB962C8B-B14F-4D97-AF65-F5344CB8AC3E}">
        <p14:creationId xmlns:p14="http://schemas.microsoft.com/office/powerpoint/2010/main" val="3269390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Kartica z imeno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sl-SI"/>
              <a:t>Uredite slog naslova matrice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4425D6F1-E46D-409C-BD78-6F45128BC2EF}" type="datetimeFigureOut">
              <a:rPr lang="sl-SI" smtClean="0"/>
              <a:t>23. 01. 2022</a:t>
            </a:fld>
            <a:endParaRPr lang="sl-SI"/>
          </a:p>
        </p:txBody>
      </p:sp>
      <p:sp>
        <p:nvSpPr>
          <p:cNvPr id="5" name="Footer Placeholder 4"/>
          <p:cNvSpPr>
            <a:spLocks noGrp="1"/>
          </p:cNvSpPr>
          <p:nvPr>
            <p:ph type="ftr" sz="quarter" idx="11"/>
          </p:nvPr>
        </p:nvSpPr>
        <p:spPr/>
        <p:txBody>
          <a:bodyPr/>
          <a:lstStyle/>
          <a:p>
            <a:endParaRPr lang="sl-SI"/>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47F5940-2909-4531-A1D1-A6F636CE8D9D}" type="slidenum">
              <a:rPr lang="sl-SI" smtClean="0"/>
              <a:t>‹#›</a:t>
            </a:fld>
            <a:endParaRPr lang="sl-SI"/>
          </a:p>
        </p:txBody>
      </p:sp>
    </p:spTree>
    <p:extLst>
      <p:ext uri="{BB962C8B-B14F-4D97-AF65-F5344CB8AC3E}">
        <p14:creationId xmlns:p14="http://schemas.microsoft.com/office/powerpoint/2010/main" val="12404276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Stolpec">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sl-SI"/>
              <a:t>Uredite slog naslova matrice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425D6F1-E46D-409C-BD78-6F45128BC2EF}" type="datetimeFigureOut">
              <a:rPr lang="sl-SI" smtClean="0"/>
              <a:t>23. 01. 2022</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047F5940-2909-4531-A1D1-A6F636CE8D9D}" type="slidenum">
              <a:rPr lang="sl-SI" smtClean="0"/>
              <a:t>‹#›</a:t>
            </a:fld>
            <a:endParaRPr lang="sl-SI"/>
          </a:p>
        </p:txBody>
      </p:sp>
    </p:spTree>
    <p:extLst>
      <p:ext uri="{BB962C8B-B14F-4D97-AF65-F5344CB8AC3E}">
        <p14:creationId xmlns:p14="http://schemas.microsoft.com/office/powerpoint/2010/main" val="320388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tolpec s tremi slikami">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sl-SI"/>
              <a:t>Uredite slog naslova matrice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425D6F1-E46D-409C-BD78-6F45128BC2EF}" type="datetimeFigureOut">
              <a:rPr lang="sl-SI" smtClean="0"/>
              <a:t>23. 01. 2022</a:t>
            </a:fld>
            <a:endParaRPr lang="sl-SI"/>
          </a:p>
        </p:txBody>
      </p:sp>
      <p:sp>
        <p:nvSpPr>
          <p:cNvPr id="8" name="Footer Placeholder 7"/>
          <p:cNvSpPr>
            <a:spLocks noGrp="1"/>
          </p:cNvSpPr>
          <p:nvPr>
            <p:ph type="ftr" sz="quarter" idx="11"/>
          </p:nvPr>
        </p:nvSpPr>
        <p:spPr>
          <a:xfrm>
            <a:off x="561111" y="6391838"/>
            <a:ext cx="3644282" cy="304801"/>
          </a:xfrm>
        </p:spPr>
        <p:txBody>
          <a:bodyPr/>
          <a:lstStyle/>
          <a:p>
            <a:endParaRPr lang="sl-SI"/>
          </a:p>
        </p:txBody>
      </p:sp>
      <p:sp>
        <p:nvSpPr>
          <p:cNvPr id="9" name="Slide Number Placeholder 8"/>
          <p:cNvSpPr>
            <a:spLocks noGrp="1"/>
          </p:cNvSpPr>
          <p:nvPr>
            <p:ph type="sldNum" sz="quarter" idx="12"/>
          </p:nvPr>
        </p:nvSpPr>
        <p:spPr/>
        <p:txBody>
          <a:bodyPr/>
          <a:lstStyle/>
          <a:p>
            <a:fld id="{047F5940-2909-4531-A1D1-A6F636CE8D9D}" type="slidenum">
              <a:rPr lang="sl-SI" smtClean="0"/>
              <a:t>‹#›</a:t>
            </a:fld>
            <a:endParaRPr lang="sl-SI"/>
          </a:p>
        </p:txBody>
      </p:sp>
    </p:spTree>
    <p:extLst>
      <p:ext uri="{BB962C8B-B14F-4D97-AF65-F5344CB8AC3E}">
        <p14:creationId xmlns:p14="http://schemas.microsoft.com/office/powerpoint/2010/main" val="27697263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sl-SI"/>
              <a:t>Uredite slog naslova matrice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425D6F1-E46D-409C-BD78-6F45128BC2EF}" type="datetimeFigureOut">
              <a:rPr lang="sl-SI" smtClean="0"/>
              <a:t>23. 01. 2022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047F5940-2909-4531-A1D1-A6F636CE8D9D}" type="slidenum">
              <a:rPr lang="sl-SI" smtClean="0"/>
              <a:t>‹#›</a:t>
            </a:fld>
            <a:endParaRPr lang="sl-SI"/>
          </a:p>
        </p:txBody>
      </p:sp>
    </p:spTree>
    <p:extLst>
      <p:ext uri="{BB962C8B-B14F-4D97-AF65-F5344CB8AC3E}">
        <p14:creationId xmlns:p14="http://schemas.microsoft.com/office/powerpoint/2010/main" val="9477548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Navpični naslov in besedi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sl-SI"/>
              <a:t>Uredite slog naslova matrice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425D6F1-E46D-409C-BD78-6F45128BC2EF}" type="datetimeFigureOut">
              <a:rPr lang="sl-SI" smtClean="0"/>
              <a:t>23. 01. 2022</a:t>
            </a:fld>
            <a:endParaRPr lang="sl-SI"/>
          </a:p>
        </p:txBody>
      </p:sp>
      <p:sp>
        <p:nvSpPr>
          <p:cNvPr id="5" name="Footer Placeholder 4"/>
          <p:cNvSpPr>
            <a:spLocks noGrp="1"/>
          </p:cNvSpPr>
          <p:nvPr>
            <p:ph type="ftr" sz="quarter" idx="11"/>
          </p:nvPr>
        </p:nvSpPr>
        <p:spPr/>
        <p:txBody>
          <a:bodyPr/>
          <a:lstStyle/>
          <a:p>
            <a:endParaRPr lang="sl-SI"/>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47F5940-2909-4531-A1D1-A6F636CE8D9D}" type="slidenum">
              <a:rPr lang="sl-SI" smtClean="0"/>
              <a:t>‹#›</a:t>
            </a:fld>
            <a:endParaRPr lang="sl-SI"/>
          </a:p>
        </p:txBody>
      </p:sp>
    </p:spTree>
    <p:extLst>
      <p:ext uri="{BB962C8B-B14F-4D97-AF65-F5344CB8AC3E}">
        <p14:creationId xmlns:p14="http://schemas.microsoft.com/office/powerpoint/2010/main" val="1045721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a:t>Uredite slog naslova matrice</a:t>
            </a:r>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p:cNvSpPr>
            <a:spLocks noGrp="1"/>
          </p:cNvSpPr>
          <p:nvPr>
            <p:ph type="dt" sz="half" idx="10"/>
          </p:nvPr>
        </p:nvSpPr>
        <p:spPr/>
        <p:txBody>
          <a:bodyPr/>
          <a:lstStyle/>
          <a:p>
            <a:fld id="{4425D6F1-E46D-409C-BD78-6F45128BC2EF}" type="datetimeFigureOut">
              <a:rPr lang="sl-SI" smtClean="0"/>
              <a:t>23. 01. 2022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047F5940-2909-4531-A1D1-A6F636CE8D9D}" type="slidenum">
              <a:rPr lang="sl-SI" smtClean="0"/>
              <a:t>‹#›</a:t>
            </a:fld>
            <a:endParaRPr lang="sl-SI"/>
          </a:p>
        </p:txBody>
      </p:sp>
    </p:spTree>
    <p:extLst>
      <p:ext uri="{BB962C8B-B14F-4D97-AF65-F5344CB8AC3E}">
        <p14:creationId xmlns:p14="http://schemas.microsoft.com/office/powerpoint/2010/main" val="1699749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p:cNvSpPr>
            <a:spLocks noGrp="1"/>
          </p:cNvSpPr>
          <p:nvPr>
            <p:ph type="dt" sz="half" idx="10"/>
          </p:nvPr>
        </p:nvSpPr>
        <p:spPr/>
        <p:txBody>
          <a:bodyPr/>
          <a:lstStyle/>
          <a:p>
            <a:fld id="{4425D6F1-E46D-409C-BD78-6F45128BC2EF}" type="datetimeFigureOut">
              <a:rPr lang="sl-SI" smtClean="0"/>
              <a:t>23. 01. 2022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047F5940-2909-4531-A1D1-A6F636CE8D9D}" type="slidenum">
              <a:rPr lang="sl-SI" smtClean="0"/>
              <a:t>‹#›</a:t>
            </a:fld>
            <a:endParaRPr lang="sl-SI"/>
          </a:p>
        </p:txBody>
      </p:sp>
    </p:spTree>
    <p:extLst>
      <p:ext uri="{BB962C8B-B14F-4D97-AF65-F5344CB8AC3E}">
        <p14:creationId xmlns:p14="http://schemas.microsoft.com/office/powerpoint/2010/main" val="2753156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a:t>Uredite slog naslova matrice</a:t>
            </a:r>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p:cNvSpPr>
            <a:spLocks noGrp="1"/>
          </p:cNvSpPr>
          <p:nvPr>
            <p:ph type="dt" sz="half" idx="10"/>
          </p:nvPr>
        </p:nvSpPr>
        <p:spPr/>
        <p:txBody>
          <a:bodyPr/>
          <a:lstStyle/>
          <a:p>
            <a:fld id="{4425D6F1-E46D-409C-BD78-6F45128BC2EF}" type="datetimeFigureOut">
              <a:rPr lang="sl-SI" smtClean="0"/>
              <a:t>23. 01. 2022</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047F5940-2909-4531-A1D1-A6F636CE8D9D}" type="slidenum">
              <a:rPr lang="sl-SI" smtClean="0"/>
              <a:t>‹#›</a:t>
            </a:fld>
            <a:endParaRPr lang="sl-SI"/>
          </a:p>
        </p:txBody>
      </p:sp>
    </p:spTree>
    <p:extLst>
      <p:ext uri="{BB962C8B-B14F-4D97-AF65-F5344CB8AC3E}">
        <p14:creationId xmlns:p14="http://schemas.microsoft.com/office/powerpoint/2010/main" val="4183777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datuma 2"/>
          <p:cNvSpPr>
            <a:spLocks noGrp="1"/>
          </p:cNvSpPr>
          <p:nvPr>
            <p:ph type="dt" sz="half" idx="10"/>
          </p:nvPr>
        </p:nvSpPr>
        <p:spPr/>
        <p:txBody>
          <a:bodyPr/>
          <a:lstStyle/>
          <a:p>
            <a:fld id="{4425D6F1-E46D-409C-BD78-6F45128BC2EF}" type="datetimeFigureOut">
              <a:rPr lang="sl-SI" smtClean="0"/>
              <a:t>23. 01. 2022</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047F5940-2909-4531-A1D1-A6F636CE8D9D}" type="slidenum">
              <a:rPr lang="sl-SI" smtClean="0"/>
              <a:t>‹#›</a:t>
            </a:fld>
            <a:endParaRPr lang="sl-SI"/>
          </a:p>
        </p:txBody>
      </p:sp>
    </p:spTree>
    <p:extLst>
      <p:ext uri="{BB962C8B-B14F-4D97-AF65-F5344CB8AC3E}">
        <p14:creationId xmlns:p14="http://schemas.microsoft.com/office/powerpoint/2010/main" val="3770226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4425D6F1-E46D-409C-BD78-6F45128BC2EF}" type="datetimeFigureOut">
              <a:rPr lang="sl-SI" smtClean="0"/>
              <a:t>23. 01. 2022</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047F5940-2909-4531-A1D1-A6F636CE8D9D}" type="slidenum">
              <a:rPr lang="sl-SI" smtClean="0"/>
              <a:t>‹#›</a:t>
            </a:fld>
            <a:endParaRPr lang="sl-SI"/>
          </a:p>
        </p:txBody>
      </p:sp>
    </p:spTree>
    <p:extLst>
      <p:ext uri="{BB962C8B-B14F-4D97-AF65-F5344CB8AC3E}">
        <p14:creationId xmlns:p14="http://schemas.microsoft.com/office/powerpoint/2010/main" val="937860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4425D6F1-E46D-409C-BD78-6F45128BC2EF}" type="datetimeFigureOut">
              <a:rPr lang="sl-SI" smtClean="0"/>
              <a:t>23. 01. 2022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047F5940-2909-4531-A1D1-A6F636CE8D9D}" type="slidenum">
              <a:rPr lang="sl-SI" smtClean="0"/>
              <a:t>‹#›</a:t>
            </a:fld>
            <a:endParaRPr lang="sl-SI"/>
          </a:p>
        </p:txBody>
      </p:sp>
    </p:spTree>
    <p:extLst>
      <p:ext uri="{BB962C8B-B14F-4D97-AF65-F5344CB8AC3E}">
        <p14:creationId xmlns:p14="http://schemas.microsoft.com/office/powerpoint/2010/main" val="756852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4425D6F1-E46D-409C-BD78-6F45128BC2EF}" type="datetimeFigureOut">
              <a:rPr lang="sl-SI" smtClean="0"/>
              <a:t>23. 01. 2022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047F5940-2909-4531-A1D1-A6F636CE8D9D}" type="slidenum">
              <a:rPr lang="sl-SI" smtClean="0"/>
              <a:t>‹#›</a:t>
            </a:fld>
            <a:endParaRPr lang="sl-SI"/>
          </a:p>
        </p:txBody>
      </p:sp>
    </p:spTree>
    <p:extLst>
      <p:ext uri="{BB962C8B-B14F-4D97-AF65-F5344CB8AC3E}">
        <p14:creationId xmlns:p14="http://schemas.microsoft.com/office/powerpoint/2010/main" val="2752261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Uredite slog naslova matrice</a:t>
            </a:r>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25D6F1-E46D-409C-BD78-6F45128BC2EF}" type="datetimeFigureOut">
              <a:rPr lang="sl-SI" smtClean="0"/>
              <a:t>23. 01. 2022</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7F5940-2909-4531-A1D1-A6F636CE8D9D}" type="slidenum">
              <a:rPr lang="sl-SI" smtClean="0"/>
              <a:t>‹#›</a:t>
            </a:fld>
            <a:endParaRPr lang="sl-SI"/>
          </a:p>
        </p:txBody>
      </p:sp>
    </p:spTree>
    <p:extLst>
      <p:ext uri="{BB962C8B-B14F-4D97-AF65-F5344CB8AC3E}">
        <p14:creationId xmlns:p14="http://schemas.microsoft.com/office/powerpoint/2010/main" val="2276685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sl-SI"/>
              <a:t>Uredite slog naslova matrice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425D6F1-E46D-409C-BD78-6F45128BC2EF}" type="datetimeFigureOut">
              <a:rPr lang="sl-SI" smtClean="0"/>
              <a:t>23. 01. 2022</a:t>
            </a:fld>
            <a:endParaRPr lang="sl-SI"/>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sl-SI"/>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047F5940-2909-4531-A1D1-A6F636CE8D9D}" type="slidenum">
              <a:rPr lang="sl-SI" smtClean="0"/>
              <a:t>‹#›</a:t>
            </a:fld>
            <a:endParaRPr lang="sl-SI"/>
          </a:p>
        </p:txBody>
      </p:sp>
    </p:spTree>
    <p:extLst>
      <p:ext uri="{BB962C8B-B14F-4D97-AF65-F5344CB8AC3E}">
        <p14:creationId xmlns:p14="http://schemas.microsoft.com/office/powerpoint/2010/main" val="2706067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6.pn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hyperlink" Target="https://sl.wikipedia.org/wiki/Slika:Elephantiasis.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srcRect/>
          <a:stretch>
            <a:fillRect/>
          </a:stretch>
        </p:blipFill>
        <p:spPr bwMode="gray">
          <a:xfrm>
            <a:off x="165463" y="26903"/>
            <a:ext cx="7401000" cy="6693937"/>
          </a:xfrm>
          <a:prstGeom prst="rect">
            <a:avLst/>
          </a:prstGeom>
          <a:noFill/>
          <a:ln/>
        </p:spPr>
      </p:pic>
      <p:sp>
        <p:nvSpPr>
          <p:cNvPr id="5" name="Naslov 1"/>
          <p:cNvSpPr txBox="1">
            <a:spLocks/>
          </p:cNvSpPr>
          <p:nvPr/>
        </p:nvSpPr>
        <p:spPr bwMode="gray">
          <a:xfrm>
            <a:off x="7566463" y="3651353"/>
            <a:ext cx="4101521" cy="490066"/>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l-SI" sz="4400" b="1" dirty="0">
                <a:solidFill>
                  <a:srgbClr val="92D050"/>
                </a:solidFill>
              </a:rPr>
              <a:t>DEBLO: </a:t>
            </a:r>
            <a:r>
              <a:rPr lang="sl-SI" sz="4400" b="1" dirty="0">
                <a:solidFill>
                  <a:srgbClr val="FFFF00"/>
                </a:solidFill>
              </a:rPr>
              <a:t>PLOŠČATI ČRVI</a:t>
            </a:r>
          </a:p>
        </p:txBody>
      </p:sp>
      <p:sp>
        <p:nvSpPr>
          <p:cNvPr id="6" name="Podnaslov 2"/>
          <p:cNvSpPr txBox="1">
            <a:spLocks/>
          </p:cNvSpPr>
          <p:nvPr/>
        </p:nvSpPr>
        <p:spPr>
          <a:xfrm>
            <a:off x="7566463" y="5502727"/>
            <a:ext cx="3968040" cy="5290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1800" dirty="0">
                <a:solidFill>
                  <a:srgbClr val="FFFF00"/>
                </a:solidFill>
              </a:rPr>
              <a:t>Vesna Švab, prof. </a:t>
            </a:r>
            <a:r>
              <a:rPr lang="sl-SI" sz="1800" dirty="0" err="1">
                <a:solidFill>
                  <a:srgbClr val="FFFF00"/>
                </a:solidFill>
              </a:rPr>
              <a:t>bio</a:t>
            </a:r>
            <a:r>
              <a:rPr lang="sl-SI" sz="1800" dirty="0">
                <a:solidFill>
                  <a:srgbClr val="FFFF00"/>
                </a:solidFill>
              </a:rPr>
              <a:t>, </a:t>
            </a:r>
            <a:r>
              <a:rPr lang="sl-SI" sz="1800" dirty="0" err="1">
                <a:solidFill>
                  <a:srgbClr val="FFFF00"/>
                </a:solidFill>
              </a:rPr>
              <a:t>kem</a:t>
            </a:r>
            <a:r>
              <a:rPr lang="sl-SI" sz="1800" dirty="0">
                <a:solidFill>
                  <a:srgbClr val="FFFF00"/>
                </a:solidFill>
              </a:rPr>
              <a:t> in </a:t>
            </a:r>
            <a:r>
              <a:rPr lang="sl-SI" sz="1800" dirty="0" err="1">
                <a:solidFill>
                  <a:srgbClr val="FFFF00"/>
                </a:solidFill>
              </a:rPr>
              <a:t>nar</a:t>
            </a:r>
            <a:r>
              <a:rPr lang="sl-SI" sz="1800" dirty="0">
                <a:solidFill>
                  <a:srgbClr val="FFFF00"/>
                </a:solidFill>
              </a:rPr>
              <a:t>           </a:t>
            </a:r>
          </a:p>
          <a:p>
            <a:pPr marL="0" indent="0">
              <a:buNone/>
            </a:pPr>
            <a:r>
              <a:rPr lang="sl-SI" sz="1800" dirty="0">
                <a:solidFill>
                  <a:srgbClr val="FFFF00"/>
                </a:solidFill>
              </a:rPr>
              <a:t>OŠ ŠALEK</a:t>
            </a:r>
          </a:p>
        </p:txBody>
      </p:sp>
      <p:sp>
        <p:nvSpPr>
          <p:cNvPr id="8" name="PoljeZBesedilom 7">
            <a:extLst>
              <a:ext uri="{FF2B5EF4-FFF2-40B4-BE49-F238E27FC236}">
                <a16:creationId xmlns:a16="http://schemas.microsoft.com/office/drawing/2014/main" id="{DF1666FA-ADC6-410F-AD51-EC64610231F2}"/>
              </a:ext>
            </a:extLst>
          </p:cNvPr>
          <p:cNvSpPr txBox="1"/>
          <p:nvPr/>
        </p:nvSpPr>
        <p:spPr>
          <a:xfrm>
            <a:off x="3463832" y="6180435"/>
            <a:ext cx="3694613" cy="461665"/>
          </a:xfrm>
          <a:prstGeom prst="rect">
            <a:avLst/>
          </a:prstGeom>
          <a:solidFill>
            <a:srgbClr val="FFFF00"/>
          </a:solidFill>
        </p:spPr>
        <p:txBody>
          <a:bodyPr wrap="square" rtlCol="0">
            <a:spAutoFit/>
          </a:bodyPr>
          <a:lstStyle/>
          <a:p>
            <a:pPr algn="ctr"/>
            <a:r>
              <a:rPr lang="sl-SI" sz="2400" b="1" dirty="0"/>
              <a:t>Napiši naslov v zvezek</a:t>
            </a:r>
          </a:p>
        </p:txBody>
      </p:sp>
    </p:spTree>
    <p:extLst>
      <p:ext uri="{BB962C8B-B14F-4D97-AF65-F5344CB8AC3E}">
        <p14:creationId xmlns:p14="http://schemas.microsoft.com/office/powerpoint/2010/main" val="750505326"/>
      </p:ext>
    </p:extLst>
  </p:cSld>
  <p:clrMapOvr>
    <a:masterClrMapping/>
  </p:clrMapOvr>
  <mc:AlternateContent xmlns:mc="http://schemas.openxmlformats.org/markup-compatibility/2006" xmlns:p14="http://schemas.microsoft.com/office/powerpoint/2010/main">
    <mc:Choice Requires="p14">
      <p:transition spd="slow" p14:dur="2000" advTm="7197"/>
    </mc:Choice>
    <mc:Fallback xmlns="">
      <p:transition spd="slow" advTm="719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srcRect/>
          <a:stretch>
            <a:fillRect/>
          </a:stretch>
        </p:blipFill>
        <p:spPr bwMode="gray">
          <a:xfrm>
            <a:off x="165463" y="26903"/>
            <a:ext cx="7401000" cy="6693937"/>
          </a:xfrm>
          <a:prstGeom prst="rect">
            <a:avLst/>
          </a:prstGeom>
          <a:noFill/>
          <a:ln/>
        </p:spPr>
      </p:pic>
      <p:sp>
        <p:nvSpPr>
          <p:cNvPr id="5" name="Naslov 1"/>
          <p:cNvSpPr txBox="1">
            <a:spLocks/>
          </p:cNvSpPr>
          <p:nvPr/>
        </p:nvSpPr>
        <p:spPr bwMode="gray">
          <a:xfrm>
            <a:off x="7571593" y="3053421"/>
            <a:ext cx="4101521" cy="490066"/>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l-SI" sz="4400" b="1" dirty="0">
                <a:solidFill>
                  <a:srgbClr val="92D050"/>
                </a:solidFill>
              </a:rPr>
              <a:t>DEBLO: </a:t>
            </a:r>
            <a:r>
              <a:rPr lang="sl-SI" sz="4400" b="1" dirty="0">
                <a:solidFill>
                  <a:srgbClr val="FFFF00"/>
                </a:solidFill>
              </a:rPr>
              <a:t>GLISTE</a:t>
            </a:r>
          </a:p>
          <a:p>
            <a:pPr algn="ctr"/>
            <a:r>
              <a:rPr lang="sl-SI" sz="4400" b="1" dirty="0">
                <a:solidFill>
                  <a:srgbClr val="FFFF00"/>
                </a:solidFill>
              </a:rPr>
              <a:t>(VALJASTI ČRVI)</a:t>
            </a:r>
          </a:p>
        </p:txBody>
      </p:sp>
      <p:sp>
        <p:nvSpPr>
          <p:cNvPr id="8" name="Elipsa 7"/>
          <p:cNvSpPr/>
          <p:nvPr/>
        </p:nvSpPr>
        <p:spPr>
          <a:xfrm>
            <a:off x="2409705" y="280405"/>
            <a:ext cx="1103445" cy="16561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2" name="Slika 1"/>
          <p:cNvPicPr>
            <a:picLocks noChangeAspect="1"/>
          </p:cNvPicPr>
          <p:nvPr/>
        </p:nvPicPr>
        <p:blipFill>
          <a:blip r:embed="rId3"/>
          <a:stretch>
            <a:fillRect/>
          </a:stretch>
        </p:blipFill>
        <p:spPr>
          <a:xfrm>
            <a:off x="8412508" y="3858354"/>
            <a:ext cx="2953991" cy="1418846"/>
          </a:xfrm>
          <a:prstGeom prst="rect">
            <a:avLst/>
          </a:prstGeom>
        </p:spPr>
      </p:pic>
      <p:sp>
        <p:nvSpPr>
          <p:cNvPr id="11" name="PoljeZBesedilom 10">
            <a:extLst>
              <a:ext uri="{FF2B5EF4-FFF2-40B4-BE49-F238E27FC236}">
                <a16:creationId xmlns:a16="http://schemas.microsoft.com/office/drawing/2014/main" id="{DF1666FA-ADC6-410F-AD51-EC64610231F2}"/>
              </a:ext>
            </a:extLst>
          </p:cNvPr>
          <p:cNvSpPr txBox="1"/>
          <p:nvPr/>
        </p:nvSpPr>
        <p:spPr>
          <a:xfrm>
            <a:off x="4355541" y="5767250"/>
            <a:ext cx="2769325" cy="830997"/>
          </a:xfrm>
          <a:prstGeom prst="rect">
            <a:avLst/>
          </a:prstGeom>
          <a:solidFill>
            <a:srgbClr val="FFFF00"/>
          </a:solidFill>
        </p:spPr>
        <p:txBody>
          <a:bodyPr wrap="square" rtlCol="0">
            <a:spAutoFit/>
          </a:bodyPr>
          <a:lstStyle/>
          <a:p>
            <a:pPr algn="ctr"/>
            <a:r>
              <a:rPr lang="sl-SI" sz="2400" b="1" dirty="0"/>
              <a:t>NAPIŠI NASLOV </a:t>
            </a:r>
          </a:p>
          <a:p>
            <a:pPr algn="ctr"/>
            <a:r>
              <a:rPr lang="sl-SI" sz="2400" b="1" dirty="0"/>
              <a:t>V ZVEZEK</a:t>
            </a:r>
          </a:p>
        </p:txBody>
      </p:sp>
    </p:spTree>
    <p:extLst>
      <p:ext uri="{BB962C8B-B14F-4D97-AF65-F5344CB8AC3E}">
        <p14:creationId xmlns:p14="http://schemas.microsoft.com/office/powerpoint/2010/main" val="725554262"/>
      </p:ext>
    </p:extLst>
  </p:cSld>
  <p:clrMapOvr>
    <a:masterClrMapping/>
  </p:clrMapOvr>
  <mc:AlternateContent xmlns:mc="http://schemas.openxmlformats.org/markup-compatibility/2006" xmlns:p14="http://schemas.microsoft.com/office/powerpoint/2010/main">
    <mc:Choice Requires="p14">
      <p:transition spd="slow" p14:dur="2000" advTm="10054"/>
    </mc:Choice>
    <mc:Fallback xmlns="">
      <p:transition spd="slow" advTm="1005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150020" y="1143295"/>
            <a:ext cx="11521280" cy="4481080"/>
          </a:xfrm>
        </p:spPr>
        <p:txBody>
          <a:bodyPr>
            <a:normAutofit/>
          </a:bodyPr>
          <a:lstStyle/>
          <a:p>
            <a:pPr marL="609600" indent="-609600">
              <a:lnSpc>
                <a:spcPct val="80000"/>
              </a:lnSpc>
              <a:buNone/>
            </a:pPr>
            <a:r>
              <a:rPr lang="sl-SI" altLang="sl-SI" b="1" u="sng" dirty="0">
                <a:latin typeface="Arial" panose="020B0604020202020204" pitchFamily="34" charset="0"/>
                <a:cs typeface="Arial" panose="020B0604020202020204" pitchFamily="34" charset="0"/>
              </a:rPr>
              <a:t>Gliste so zajedavci: </a:t>
            </a:r>
          </a:p>
          <a:p>
            <a:pPr marL="609600" indent="-609600">
              <a:lnSpc>
                <a:spcPct val="80000"/>
              </a:lnSpc>
              <a:buNone/>
            </a:pPr>
            <a:r>
              <a:rPr lang="sl-SI" altLang="sl-SI" b="1" dirty="0">
                <a:solidFill>
                  <a:srgbClr val="00B050"/>
                </a:solidFill>
                <a:latin typeface="Arial" panose="020B0604020202020204" pitchFamily="34" charset="0"/>
                <a:cs typeface="Arial" panose="020B0604020202020204" pitchFamily="34" charset="0"/>
              </a:rPr>
              <a:t>Človeška glista </a:t>
            </a:r>
            <a:r>
              <a:rPr lang="sl-SI" altLang="sl-SI" dirty="0">
                <a:solidFill>
                  <a:srgbClr val="00B050"/>
                </a:solidFill>
                <a:latin typeface="Arial" panose="020B0604020202020204" pitchFamily="34" charset="0"/>
                <a:cs typeface="Arial" panose="020B0604020202020204" pitchFamily="34" charset="0"/>
              </a:rPr>
              <a:t>- </a:t>
            </a:r>
            <a:r>
              <a:rPr lang="sl-SI" altLang="sl-SI" dirty="0">
                <a:latin typeface="Arial" panose="020B0604020202020204" pitchFamily="34" charset="0"/>
                <a:cs typeface="Arial" panose="020B0604020202020204" pitchFamily="34" charset="0"/>
              </a:rPr>
              <a:t>živi v </a:t>
            </a:r>
            <a:r>
              <a:rPr lang="sl-SI" altLang="sl-SI" dirty="0">
                <a:solidFill>
                  <a:srgbClr val="FF0000"/>
                </a:solidFill>
                <a:latin typeface="Arial" panose="020B0604020202020204" pitchFamily="34" charset="0"/>
                <a:cs typeface="Arial" panose="020B0604020202020204" pitchFamily="34" charset="0"/>
              </a:rPr>
              <a:t>tankem črevesu </a:t>
            </a:r>
            <a:r>
              <a:rPr lang="sl-SI" altLang="sl-SI" dirty="0">
                <a:latin typeface="Arial" panose="020B0604020202020204" pitchFamily="34" charset="0"/>
                <a:cs typeface="Arial" panose="020B0604020202020204" pitchFamily="34" charset="0"/>
              </a:rPr>
              <a:t>človeka. </a:t>
            </a:r>
          </a:p>
          <a:p>
            <a:pPr marL="609600" indent="-609600">
              <a:lnSpc>
                <a:spcPct val="80000"/>
              </a:lnSpc>
              <a:buNone/>
            </a:pPr>
            <a:r>
              <a:rPr lang="sl-SI" altLang="sl-SI" b="1" dirty="0">
                <a:solidFill>
                  <a:srgbClr val="00B050"/>
                </a:solidFill>
                <a:latin typeface="Arial" panose="020B0604020202020204" pitchFamily="34" charset="0"/>
                <a:cs typeface="Arial" panose="020B0604020202020204" pitchFamily="34" charset="0"/>
              </a:rPr>
              <a:t>Podančica</a:t>
            </a:r>
            <a:r>
              <a:rPr lang="sl-SI" altLang="sl-SI" dirty="0">
                <a:solidFill>
                  <a:srgbClr val="00B050"/>
                </a:solidFill>
                <a:latin typeface="Arial" panose="020B0604020202020204" pitchFamily="34" charset="0"/>
                <a:cs typeface="Arial" panose="020B0604020202020204" pitchFamily="34" charset="0"/>
              </a:rPr>
              <a:t> </a:t>
            </a:r>
            <a:r>
              <a:rPr lang="sl-SI" altLang="sl-SI" i="1" dirty="0">
                <a:solidFill>
                  <a:srgbClr val="00B050"/>
                </a:solidFill>
                <a:latin typeface="Arial" panose="020B0604020202020204" pitchFamily="34" charset="0"/>
                <a:cs typeface="Arial" panose="020B0604020202020204" pitchFamily="34" charset="0"/>
              </a:rPr>
              <a:t>- </a:t>
            </a:r>
            <a:r>
              <a:rPr lang="sl-SI" altLang="sl-SI" dirty="0">
                <a:latin typeface="Arial" panose="020B0604020202020204" pitchFamily="34" charset="0"/>
                <a:cs typeface="Arial" panose="020B0604020202020204" pitchFamily="34" charset="0"/>
              </a:rPr>
              <a:t>živi v </a:t>
            </a:r>
            <a:r>
              <a:rPr lang="sl-SI" altLang="sl-SI" dirty="0">
                <a:solidFill>
                  <a:srgbClr val="FF0000"/>
                </a:solidFill>
                <a:latin typeface="Arial" panose="020B0604020202020204" pitchFamily="34" charset="0"/>
                <a:cs typeface="Arial" panose="020B0604020202020204" pitchFamily="34" charset="0"/>
              </a:rPr>
              <a:t>danki človeka</a:t>
            </a:r>
            <a:r>
              <a:rPr lang="sl-SI" altLang="sl-SI" dirty="0">
                <a:latin typeface="Arial" panose="020B0604020202020204" pitchFamily="34" charset="0"/>
                <a:cs typeface="Arial" panose="020B0604020202020204" pitchFamily="34" charset="0"/>
              </a:rPr>
              <a:t>, </a:t>
            </a:r>
          </a:p>
          <a:p>
            <a:pPr marL="609600" indent="-609600">
              <a:lnSpc>
                <a:spcPct val="80000"/>
              </a:lnSpc>
              <a:buNone/>
            </a:pPr>
            <a:r>
              <a:rPr lang="sl-SI" altLang="sl-SI" b="1" dirty="0">
                <a:solidFill>
                  <a:srgbClr val="00B050"/>
                </a:solidFill>
                <a:latin typeface="Arial" panose="020B0604020202020204" pitchFamily="34" charset="0"/>
                <a:cs typeface="Arial" panose="020B0604020202020204" pitchFamily="34" charset="0"/>
              </a:rPr>
              <a:t>Lasnica ali trihina </a:t>
            </a:r>
            <a:r>
              <a:rPr lang="sl-SI" altLang="sl-SI" dirty="0">
                <a:solidFill>
                  <a:srgbClr val="00B050"/>
                </a:solidFill>
                <a:latin typeface="Arial" panose="020B0604020202020204" pitchFamily="34" charset="0"/>
                <a:cs typeface="Arial" panose="020B0604020202020204" pitchFamily="34" charset="0"/>
              </a:rPr>
              <a:t>- </a:t>
            </a:r>
            <a:r>
              <a:rPr lang="sl-SI" altLang="sl-SI" dirty="0">
                <a:latin typeface="Arial" panose="020B0604020202020204" pitchFamily="34" charset="0"/>
                <a:cs typeface="Arial" panose="020B0604020202020204" pitchFamily="34" charset="0"/>
              </a:rPr>
              <a:t>zelo</a:t>
            </a:r>
            <a:r>
              <a:rPr lang="sl-SI" altLang="sl-SI" b="1" i="1" dirty="0">
                <a:latin typeface="Arial" panose="020B0604020202020204" pitchFamily="34" charset="0"/>
                <a:cs typeface="Arial" panose="020B0604020202020204" pitchFamily="34" charset="0"/>
              </a:rPr>
              <a:t> </a:t>
            </a:r>
            <a:r>
              <a:rPr lang="sl-SI" altLang="sl-SI" dirty="0">
                <a:latin typeface="Arial" panose="020B0604020202020204" pitchFamily="34" charset="0"/>
                <a:cs typeface="Arial" panose="020B0604020202020204" pitchFamily="34" charset="0"/>
              </a:rPr>
              <a:t>nevarna</a:t>
            </a:r>
            <a:r>
              <a:rPr lang="sl-SI" altLang="sl-SI" dirty="0">
                <a:solidFill>
                  <a:srgbClr val="00B050"/>
                </a:solidFill>
                <a:latin typeface="Arial" panose="020B0604020202020204" pitchFamily="34" charset="0"/>
                <a:cs typeface="Arial" panose="020B0604020202020204" pitchFamily="34" charset="0"/>
              </a:rPr>
              <a:t> </a:t>
            </a:r>
            <a:r>
              <a:rPr lang="sl-SI" altLang="sl-SI" dirty="0">
                <a:solidFill>
                  <a:srgbClr val="FF0000"/>
                </a:solidFill>
                <a:latin typeface="Arial" panose="020B0604020202020204" pitchFamily="34" charset="0"/>
                <a:cs typeface="Arial" panose="020B0604020202020204" pitchFamily="34" charset="0"/>
              </a:rPr>
              <a:t>(okuženo meso) </a:t>
            </a:r>
          </a:p>
          <a:p>
            <a:pPr marL="609600" indent="-609600">
              <a:lnSpc>
                <a:spcPct val="80000"/>
              </a:lnSpc>
              <a:buNone/>
            </a:pPr>
            <a:endParaRPr lang="sl-SI" altLang="sl-SI" dirty="0">
              <a:latin typeface="Arial" panose="020B0604020202020204" pitchFamily="34" charset="0"/>
              <a:cs typeface="Arial" panose="020B0604020202020204" pitchFamily="34" charset="0"/>
            </a:endParaRPr>
          </a:p>
          <a:p>
            <a:pPr marL="0" indent="0">
              <a:buNone/>
            </a:pPr>
            <a:endParaRPr lang="sl-SI" b="1" dirty="0"/>
          </a:p>
          <a:p>
            <a:endParaRPr lang="sl-SI" b="1"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77185" y="3965557"/>
            <a:ext cx="5225594" cy="2892443"/>
          </a:xfrm>
          <a:prstGeom prst="rect">
            <a:avLst/>
          </a:prstGeom>
        </p:spPr>
      </p:pic>
      <p:sp>
        <p:nvSpPr>
          <p:cNvPr id="6" name="Pravokotnik 5"/>
          <p:cNvSpPr/>
          <p:nvPr/>
        </p:nvSpPr>
        <p:spPr>
          <a:xfrm>
            <a:off x="5870696" y="4468958"/>
            <a:ext cx="6096000" cy="1569660"/>
          </a:xfrm>
          <a:prstGeom prst="rect">
            <a:avLst/>
          </a:prstGeom>
        </p:spPr>
        <p:txBody>
          <a:bodyPr>
            <a:spAutoFit/>
          </a:bodyPr>
          <a:lstStyle/>
          <a:p>
            <a:pPr marL="342900" indent="-342900" algn="ctr">
              <a:buFont typeface="Arial" panose="020B0604020202020204" pitchFamily="34" charset="0"/>
              <a:buChar char="•"/>
            </a:pPr>
            <a:r>
              <a:rPr lang="sl-SI" sz="3200" dirty="0">
                <a:latin typeface="Arial" pitchFamily="34" charset="0"/>
                <a:cs typeface="Arial" pitchFamily="34" charset="0"/>
              </a:rPr>
              <a:t>So </a:t>
            </a:r>
            <a:r>
              <a:rPr lang="sl-SI" sz="3200" dirty="0">
                <a:solidFill>
                  <a:srgbClr val="0070C0"/>
                </a:solidFill>
                <a:latin typeface="Arial" pitchFamily="34" charset="0"/>
                <a:cs typeface="Arial" pitchFamily="34" charset="0"/>
              </a:rPr>
              <a:t>nitaste, valjaste živali</a:t>
            </a:r>
            <a:r>
              <a:rPr lang="sl-SI" sz="3200" dirty="0">
                <a:latin typeface="Arial" pitchFamily="34" charset="0"/>
                <a:cs typeface="Arial" pitchFamily="34" charset="0"/>
              </a:rPr>
              <a:t>, ki imajo </a:t>
            </a:r>
            <a:r>
              <a:rPr lang="sl-SI" sz="3200" dirty="0">
                <a:solidFill>
                  <a:srgbClr val="0070C0"/>
                </a:solidFill>
                <a:latin typeface="Arial" pitchFamily="34" charset="0"/>
                <a:cs typeface="Arial" pitchFamily="34" charset="0"/>
              </a:rPr>
              <a:t>BOČNO SOMERNO TELO</a:t>
            </a:r>
          </a:p>
        </p:txBody>
      </p:sp>
      <p:pic>
        <p:nvPicPr>
          <p:cNvPr id="8" name="Picture 2" descr="Rezultat iskanja slik za gliste v bla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4028" y="665967"/>
            <a:ext cx="3362724" cy="2241816"/>
          </a:xfrm>
          <a:prstGeom prst="rect">
            <a:avLst/>
          </a:prstGeom>
          <a:noFill/>
          <a:extLst>
            <a:ext uri="{909E8E84-426E-40DD-AFC4-6F175D3DCCD1}">
              <a14:hiddenFill xmlns:a14="http://schemas.microsoft.com/office/drawing/2010/main">
                <a:solidFill>
                  <a:srgbClr val="FFFFFF"/>
                </a:solidFill>
              </a14:hiddenFill>
            </a:ext>
          </a:extLst>
        </p:spPr>
      </p:pic>
      <p:sp>
        <p:nvSpPr>
          <p:cNvPr id="9" name="PoljeZBesedilom 8">
            <a:extLst>
              <a:ext uri="{FF2B5EF4-FFF2-40B4-BE49-F238E27FC236}">
                <a16:creationId xmlns:a16="http://schemas.microsoft.com/office/drawing/2014/main" id="{DF1666FA-ADC6-410F-AD51-EC64610231F2}"/>
              </a:ext>
            </a:extLst>
          </p:cNvPr>
          <p:cNvSpPr txBox="1"/>
          <p:nvPr/>
        </p:nvSpPr>
        <p:spPr>
          <a:xfrm>
            <a:off x="3477973" y="267387"/>
            <a:ext cx="2769325" cy="461665"/>
          </a:xfrm>
          <a:prstGeom prst="rect">
            <a:avLst/>
          </a:prstGeom>
          <a:solidFill>
            <a:srgbClr val="FFFF00"/>
          </a:solidFill>
        </p:spPr>
        <p:txBody>
          <a:bodyPr wrap="square" rtlCol="0">
            <a:spAutoFit/>
          </a:bodyPr>
          <a:lstStyle/>
          <a:p>
            <a:pPr algn="ctr"/>
            <a:r>
              <a:rPr lang="sl-SI" sz="2400" b="1" dirty="0"/>
              <a:t>PREPIŠI VSE</a:t>
            </a:r>
          </a:p>
        </p:txBody>
      </p:sp>
    </p:spTree>
    <p:extLst>
      <p:ext uri="{BB962C8B-B14F-4D97-AF65-F5344CB8AC3E}">
        <p14:creationId xmlns:p14="http://schemas.microsoft.com/office/powerpoint/2010/main" val="3411756505"/>
      </p:ext>
    </p:extLst>
  </p:cSld>
  <p:clrMapOvr>
    <a:masterClrMapping/>
  </p:clrMapOvr>
  <mc:AlternateContent xmlns:mc="http://schemas.openxmlformats.org/markup-compatibility/2006" xmlns:p14="http://schemas.microsoft.com/office/powerpoint/2010/main">
    <mc:Choice Requires="p14">
      <p:transition spd="slow" p14:dur="2000" advTm="40934"/>
    </mc:Choice>
    <mc:Fallback xmlns="">
      <p:transition spd="slow" advTm="4093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224245" y="258083"/>
            <a:ext cx="11715206" cy="6400302"/>
          </a:xfrm>
        </p:spPr>
        <p:txBody>
          <a:bodyPr>
            <a:normAutofit/>
          </a:bodyPr>
          <a:lstStyle/>
          <a:p>
            <a:pPr algn="just"/>
            <a:r>
              <a:rPr lang="sl-SI" b="1" dirty="0">
                <a:latin typeface="Arial" panose="020B0604020202020204" pitchFamily="34" charset="0"/>
                <a:cs typeface="Arial" panose="020B0604020202020204" pitchFamily="34" charset="0"/>
              </a:rPr>
              <a:t>Prostoživeče vrste </a:t>
            </a:r>
            <a:r>
              <a:rPr lang="sl-SI" dirty="0">
                <a:latin typeface="Arial" panose="020B0604020202020204" pitchFamily="34" charset="0"/>
                <a:cs typeface="Arial" panose="020B0604020202020204" pitchFamily="34" charset="0"/>
              </a:rPr>
              <a:t>živijo v vlažni prsti ali listnem </a:t>
            </a:r>
            <a:r>
              <a:rPr lang="sl-SI" dirty="0" err="1">
                <a:latin typeface="Arial" panose="020B0604020202020204" pitchFamily="34" charset="0"/>
                <a:cs typeface="Arial" panose="020B0604020202020204" pitchFamily="34" charset="0"/>
              </a:rPr>
              <a:t>opadu</a:t>
            </a:r>
            <a:r>
              <a:rPr lang="sl-SI" dirty="0">
                <a:latin typeface="Arial" panose="020B0604020202020204" pitchFamily="34" charset="0"/>
                <a:cs typeface="Arial" panose="020B0604020202020204" pitchFamily="34" charset="0"/>
              </a:rPr>
              <a:t>, celinskih vodah in morjih in </a:t>
            </a:r>
            <a:r>
              <a:rPr lang="sl-SI" altLang="sl-SI" dirty="0">
                <a:latin typeface="Arial" panose="020B0604020202020204" pitchFamily="34" charset="0"/>
                <a:cs typeface="Arial" panose="020B0604020202020204" pitchFamily="34" charset="0"/>
              </a:rPr>
              <a:t>so pomembni </a:t>
            </a:r>
            <a:r>
              <a:rPr lang="sl-SI" altLang="sl-SI" dirty="0">
                <a:solidFill>
                  <a:srgbClr val="FF33CC"/>
                </a:solidFill>
                <a:latin typeface="Arial" panose="020B0604020202020204" pitchFamily="34" charset="0"/>
                <a:cs typeface="Arial" panose="020B0604020202020204" pitchFamily="34" charset="0"/>
              </a:rPr>
              <a:t>razkrojevalci organskih snovi</a:t>
            </a:r>
            <a:r>
              <a:rPr lang="sl-SI" altLang="sl-SI" dirty="0">
                <a:latin typeface="Arial" panose="020B0604020202020204" pitchFamily="34" charset="0"/>
                <a:cs typeface="Arial" panose="020B0604020202020204" pitchFamily="34" charset="0"/>
              </a:rPr>
              <a:t>.</a:t>
            </a:r>
          </a:p>
          <a:p>
            <a:pPr algn="just"/>
            <a:endParaRPr lang="sl-SI" altLang="sl-SI" dirty="0">
              <a:latin typeface="Arial" panose="020B0604020202020204" pitchFamily="34" charset="0"/>
              <a:cs typeface="Arial" panose="020B0604020202020204" pitchFamily="34" charset="0"/>
            </a:endParaRPr>
          </a:p>
          <a:p>
            <a:pPr marL="0" indent="0" algn="just">
              <a:buNone/>
            </a:pPr>
            <a:endParaRPr lang="sl-SI" altLang="sl-SI" dirty="0">
              <a:latin typeface="Arial" panose="020B0604020202020204" pitchFamily="34" charset="0"/>
              <a:cs typeface="Arial" panose="020B0604020202020204" pitchFamily="34" charset="0"/>
            </a:endParaRPr>
          </a:p>
          <a:p>
            <a:pPr marL="0" indent="0" algn="just">
              <a:buNone/>
            </a:pPr>
            <a:endParaRPr lang="sl-SI" altLang="sl-SI" dirty="0">
              <a:latin typeface="Arial" panose="020B0604020202020204" pitchFamily="34" charset="0"/>
              <a:cs typeface="Arial" panose="020B0604020202020204" pitchFamily="34" charset="0"/>
            </a:endParaRPr>
          </a:p>
          <a:p>
            <a:pPr marL="0" indent="0" algn="just">
              <a:buNone/>
            </a:pPr>
            <a:endParaRPr lang="sl-SI" altLang="sl-SI" dirty="0">
              <a:latin typeface="Arial" panose="020B0604020202020204" pitchFamily="34" charset="0"/>
              <a:cs typeface="Arial" panose="020B0604020202020204" pitchFamily="34" charset="0"/>
            </a:endParaRPr>
          </a:p>
          <a:p>
            <a:pPr marL="0" indent="0" algn="just">
              <a:buNone/>
            </a:pPr>
            <a:endParaRPr lang="sl-SI" altLang="sl-SI" dirty="0">
              <a:latin typeface="Arial" panose="020B0604020202020204" pitchFamily="34" charset="0"/>
              <a:cs typeface="Arial" panose="020B0604020202020204" pitchFamily="34" charset="0"/>
            </a:endParaRPr>
          </a:p>
          <a:p>
            <a:pPr marL="0" indent="0" algn="just">
              <a:buNone/>
            </a:pPr>
            <a:endParaRPr lang="sl-SI" altLang="sl-SI" dirty="0">
              <a:latin typeface="Arial" panose="020B0604020202020204" pitchFamily="34" charset="0"/>
              <a:cs typeface="Arial" panose="020B0604020202020204" pitchFamily="34" charset="0"/>
            </a:endParaRPr>
          </a:p>
          <a:p>
            <a:pPr marL="0" indent="0" algn="just">
              <a:buNone/>
            </a:pPr>
            <a:endParaRPr lang="sl-SI" altLang="sl-SI" dirty="0">
              <a:latin typeface="Arial" panose="020B0604020202020204" pitchFamily="34" charset="0"/>
              <a:cs typeface="Arial" panose="020B0604020202020204" pitchFamily="34" charset="0"/>
            </a:endParaRPr>
          </a:p>
          <a:p>
            <a:pPr marL="0" indent="0" algn="just">
              <a:buNone/>
            </a:pPr>
            <a:endParaRPr lang="sl-SI" altLang="sl-SI"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Zajedavske gliste </a:t>
            </a:r>
            <a:r>
              <a:rPr lang="sl-SI" dirty="0">
                <a:latin typeface="Arial" panose="020B0604020202020204" pitchFamily="34" charset="0"/>
                <a:cs typeface="Arial" panose="020B0604020202020204" pitchFamily="34" charset="0"/>
              </a:rPr>
              <a:t>pa živijo v telesih gostiteljev – rastlin ali živali. </a:t>
            </a:r>
          </a:p>
        </p:txBody>
      </p:sp>
      <p:pic>
        <p:nvPicPr>
          <p:cNvPr id="4" name="Slika 3"/>
          <p:cNvPicPr>
            <a:picLocks noChangeAspect="1"/>
          </p:cNvPicPr>
          <p:nvPr/>
        </p:nvPicPr>
        <p:blipFill>
          <a:blip r:embed="rId2"/>
          <a:stretch>
            <a:fillRect/>
          </a:stretch>
        </p:blipFill>
        <p:spPr>
          <a:xfrm>
            <a:off x="8801010" y="1591532"/>
            <a:ext cx="2663225" cy="3562496"/>
          </a:xfrm>
          <a:prstGeom prst="rect">
            <a:avLst/>
          </a:prstGeom>
        </p:spPr>
      </p:pic>
      <p:pic>
        <p:nvPicPr>
          <p:cNvPr id="1028" name="Picture 4" descr="Kalifornijske gliste-najbolje gliste za ribolov!!! | Halo Oglas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3541" y="1724524"/>
            <a:ext cx="3854721" cy="3296512"/>
          </a:xfrm>
          <a:prstGeom prst="rect">
            <a:avLst/>
          </a:prstGeom>
          <a:noFill/>
          <a:extLst>
            <a:ext uri="{909E8E84-426E-40DD-AFC4-6F175D3DCCD1}">
              <a14:hiddenFill xmlns:a14="http://schemas.microsoft.com/office/drawing/2010/main">
                <a:solidFill>
                  <a:srgbClr val="FFFFFF"/>
                </a:solidFill>
              </a14:hiddenFill>
            </a:ext>
          </a:extLst>
        </p:spPr>
      </p:pic>
      <p:pic>
        <p:nvPicPr>
          <p:cNvPr id="5" name="Slika 4"/>
          <p:cNvPicPr>
            <a:picLocks noChangeAspect="1"/>
          </p:cNvPicPr>
          <p:nvPr/>
        </p:nvPicPr>
        <p:blipFill>
          <a:blip r:embed="rId4"/>
          <a:stretch>
            <a:fillRect/>
          </a:stretch>
        </p:blipFill>
        <p:spPr>
          <a:xfrm>
            <a:off x="548640" y="1759168"/>
            <a:ext cx="2924901" cy="3378374"/>
          </a:xfrm>
          <a:prstGeom prst="rect">
            <a:avLst/>
          </a:prstGeom>
        </p:spPr>
      </p:pic>
      <p:sp>
        <p:nvSpPr>
          <p:cNvPr id="8" name="PoljeZBesedilom 7">
            <a:extLst>
              <a:ext uri="{FF2B5EF4-FFF2-40B4-BE49-F238E27FC236}">
                <a16:creationId xmlns:a16="http://schemas.microsoft.com/office/drawing/2014/main" id="{DF1666FA-ADC6-410F-AD51-EC64610231F2}"/>
              </a:ext>
            </a:extLst>
          </p:cNvPr>
          <p:cNvSpPr txBox="1"/>
          <p:nvPr/>
        </p:nvSpPr>
        <p:spPr>
          <a:xfrm>
            <a:off x="9302204" y="6196720"/>
            <a:ext cx="2769325" cy="461665"/>
          </a:xfrm>
          <a:prstGeom prst="rect">
            <a:avLst/>
          </a:prstGeom>
          <a:solidFill>
            <a:srgbClr val="FFFF00"/>
          </a:solidFill>
        </p:spPr>
        <p:txBody>
          <a:bodyPr wrap="square" rtlCol="0">
            <a:spAutoFit/>
          </a:bodyPr>
          <a:lstStyle/>
          <a:p>
            <a:pPr algn="ctr"/>
            <a:r>
              <a:rPr lang="sl-SI" sz="2400" b="1" dirty="0"/>
              <a:t>PREPIŠI VSE</a:t>
            </a:r>
          </a:p>
        </p:txBody>
      </p:sp>
    </p:spTree>
    <p:extLst>
      <p:ext uri="{BB962C8B-B14F-4D97-AF65-F5344CB8AC3E}">
        <p14:creationId xmlns:p14="http://schemas.microsoft.com/office/powerpoint/2010/main" val="3184830301"/>
      </p:ext>
    </p:extLst>
  </p:cSld>
  <p:clrMapOvr>
    <a:masterClrMapping/>
  </p:clrMapOvr>
  <mc:AlternateContent xmlns:mc="http://schemas.openxmlformats.org/markup-compatibility/2006" xmlns:p14="http://schemas.microsoft.com/office/powerpoint/2010/main">
    <mc:Choice Requires="p14">
      <p:transition spd="slow" p14:dur="2000" advTm="28517"/>
    </mc:Choice>
    <mc:Fallback xmlns="">
      <p:transition spd="slow" advTm="2851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276497" y="349523"/>
            <a:ext cx="11662954" cy="4351338"/>
          </a:xfrm>
        </p:spPr>
        <p:txBody>
          <a:bodyPr/>
          <a:lstStyle/>
          <a:p>
            <a:pPr algn="just"/>
            <a:r>
              <a:rPr lang="sl-SI" dirty="0">
                <a:solidFill>
                  <a:srgbClr val="FF0000"/>
                </a:solidFill>
                <a:latin typeface="Arial" panose="020B0604020202020204" pitchFamily="34" charset="0"/>
                <a:cs typeface="Arial" panose="020B0604020202020204" pitchFamily="34" charset="0"/>
              </a:rPr>
              <a:t>Telo je prekrito s KUTIKULO </a:t>
            </a:r>
            <a:r>
              <a:rPr lang="sl-SI" dirty="0">
                <a:latin typeface="Arial" panose="020B0604020202020204" pitchFamily="34" charset="0"/>
                <a:cs typeface="Arial" panose="020B0604020202020204" pitchFamily="34" charset="0"/>
              </a:rPr>
              <a:t>- trpežno prevleko, ki jo žival z rastjo občasno zamenja – se levi.</a:t>
            </a:r>
          </a:p>
        </p:txBody>
      </p:sp>
      <p:pic>
        <p:nvPicPr>
          <p:cNvPr id="5" name="Slika 4"/>
          <p:cNvPicPr>
            <a:picLocks noChangeAspect="1"/>
          </p:cNvPicPr>
          <p:nvPr/>
        </p:nvPicPr>
        <p:blipFill>
          <a:blip r:embed="rId2"/>
          <a:stretch>
            <a:fillRect/>
          </a:stretch>
        </p:blipFill>
        <p:spPr>
          <a:xfrm>
            <a:off x="2492275" y="1584667"/>
            <a:ext cx="6677850" cy="4051017"/>
          </a:xfrm>
          <a:prstGeom prst="rect">
            <a:avLst/>
          </a:prstGeom>
        </p:spPr>
      </p:pic>
      <p:sp>
        <p:nvSpPr>
          <p:cNvPr id="6" name="PoljeZBesedilom 5">
            <a:extLst>
              <a:ext uri="{FF2B5EF4-FFF2-40B4-BE49-F238E27FC236}">
                <a16:creationId xmlns:a16="http://schemas.microsoft.com/office/drawing/2014/main" id="{DF1666FA-ADC6-410F-AD51-EC64610231F2}"/>
              </a:ext>
            </a:extLst>
          </p:cNvPr>
          <p:cNvSpPr txBox="1"/>
          <p:nvPr/>
        </p:nvSpPr>
        <p:spPr>
          <a:xfrm>
            <a:off x="4886958" y="6047266"/>
            <a:ext cx="2769325" cy="461665"/>
          </a:xfrm>
          <a:prstGeom prst="rect">
            <a:avLst/>
          </a:prstGeom>
          <a:solidFill>
            <a:srgbClr val="FFFF00"/>
          </a:solidFill>
        </p:spPr>
        <p:txBody>
          <a:bodyPr wrap="square" rtlCol="0">
            <a:spAutoFit/>
          </a:bodyPr>
          <a:lstStyle/>
          <a:p>
            <a:pPr algn="ctr"/>
            <a:r>
              <a:rPr lang="sl-SI" sz="2400" b="1" dirty="0"/>
              <a:t>PREPIŠI VSE</a:t>
            </a:r>
          </a:p>
        </p:txBody>
      </p:sp>
    </p:spTree>
    <p:extLst>
      <p:ext uri="{BB962C8B-B14F-4D97-AF65-F5344CB8AC3E}">
        <p14:creationId xmlns:p14="http://schemas.microsoft.com/office/powerpoint/2010/main" val="535610616"/>
      </p:ext>
    </p:extLst>
  </p:cSld>
  <p:clrMapOvr>
    <a:masterClrMapping/>
  </p:clrMapOvr>
  <mc:AlternateContent xmlns:mc="http://schemas.openxmlformats.org/markup-compatibility/2006" xmlns:p14="http://schemas.microsoft.com/office/powerpoint/2010/main">
    <mc:Choice Requires="p14">
      <p:transition spd="slow" p14:dur="2000" advTm="15059"/>
    </mc:Choice>
    <mc:Fallback xmlns="">
      <p:transition spd="slow" advTm="1505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335360" y="1064132"/>
            <a:ext cx="9956800" cy="4873752"/>
          </a:xfrm>
        </p:spPr>
        <p:txBody>
          <a:bodyPr/>
          <a:lstStyle/>
          <a:p>
            <a:pPr marL="0" indent="0">
              <a:buNone/>
            </a:pPr>
            <a:endParaRPr lang="sl-SI" b="1" dirty="0"/>
          </a:p>
          <a:p>
            <a:endParaRPr lang="sl-SI" b="1" dirty="0"/>
          </a:p>
        </p:txBody>
      </p:sp>
      <p:sp>
        <p:nvSpPr>
          <p:cNvPr id="2" name="Pravokotnik 1"/>
          <p:cNvSpPr/>
          <p:nvPr/>
        </p:nvSpPr>
        <p:spPr>
          <a:xfrm>
            <a:off x="239349" y="227000"/>
            <a:ext cx="11329259" cy="3244158"/>
          </a:xfrm>
          <a:prstGeom prst="rect">
            <a:avLst/>
          </a:prstGeom>
        </p:spPr>
        <p:txBody>
          <a:bodyPr wrap="square">
            <a:spAutoFit/>
          </a:bodyPr>
          <a:lstStyle/>
          <a:p>
            <a:pPr algn="just">
              <a:lnSpc>
                <a:spcPct val="150000"/>
              </a:lnSpc>
            </a:pPr>
            <a:r>
              <a:rPr lang="sl-SI" sz="2800" b="1" u="sng" dirty="0">
                <a:solidFill>
                  <a:srgbClr val="FF0000"/>
                </a:solidFill>
                <a:latin typeface="Arial" panose="020B0604020202020204" pitchFamily="34" charset="0"/>
                <a:cs typeface="Arial" pitchFamily="34" charset="0"/>
              </a:rPr>
              <a:t>Prebavila</a:t>
            </a:r>
            <a:r>
              <a:rPr lang="sl-SI" sz="2800" dirty="0">
                <a:solidFill>
                  <a:srgbClr val="0070C0"/>
                </a:solidFill>
                <a:latin typeface="Arial" pitchFamily="34" charset="0"/>
                <a:cs typeface="Arial" pitchFamily="34" charset="0"/>
              </a:rPr>
              <a:t>: </a:t>
            </a:r>
            <a:r>
              <a:rPr lang="sl-SI" sz="2800" dirty="0">
                <a:latin typeface="Arial" pitchFamily="34" charset="0"/>
                <a:cs typeface="Arial" pitchFamily="34" charset="0"/>
              </a:rPr>
              <a:t>imajo prebavno cev, ki se začne z </a:t>
            </a:r>
            <a:r>
              <a:rPr lang="sl-SI" sz="2800" dirty="0">
                <a:solidFill>
                  <a:srgbClr val="00B050"/>
                </a:solidFill>
                <a:latin typeface="Arial" pitchFamily="34" charset="0"/>
                <a:cs typeface="Arial" pitchFamily="34" charset="0"/>
              </a:rPr>
              <a:t>usti </a:t>
            </a:r>
            <a:r>
              <a:rPr lang="sl-SI" sz="2800" dirty="0">
                <a:latin typeface="Arial" pitchFamily="34" charset="0"/>
                <a:cs typeface="Arial" pitchFamily="34" charset="0"/>
              </a:rPr>
              <a:t> in konča z </a:t>
            </a:r>
            <a:r>
              <a:rPr lang="sl-SI" sz="2800" dirty="0">
                <a:solidFill>
                  <a:srgbClr val="006600"/>
                </a:solidFill>
                <a:latin typeface="Arial" pitchFamily="34" charset="0"/>
                <a:cs typeface="Arial" pitchFamily="34" charset="0"/>
              </a:rPr>
              <a:t>zadnjično odprtino</a:t>
            </a:r>
            <a:r>
              <a:rPr lang="sl-SI" sz="2800" dirty="0">
                <a:latin typeface="Arial" pitchFamily="34" charset="0"/>
                <a:cs typeface="Arial" pitchFamily="34" charset="0"/>
              </a:rPr>
              <a:t>. </a:t>
            </a:r>
            <a:r>
              <a:rPr lang="sl-SI" sz="2800" b="1" u="sng" dirty="0">
                <a:solidFill>
                  <a:srgbClr val="FF0000"/>
                </a:solidFill>
                <a:latin typeface="Arial" pitchFamily="34" charset="0"/>
                <a:cs typeface="Arial" pitchFamily="34" charset="0"/>
              </a:rPr>
              <a:t>Živčevje</a:t>
            </a:r>
            <a:r>
              <a:rPr lang="sl-SI" sz="2800" dirty="0">
                <a:latin typeface="Arial" pitchFamily="34" charset="0"/>
                <a:cs typeface="Arial" pitchFamily="34" charset="0"/>
              </a:rPr>
              <a:t>: dokaj preprosto živčevje z nekaj pari živčnih vozlov (skupkov živčnih celic), a brez možganov</a:t>
            </a:r>
          </a:p>
          <a:p>
            <a:pPr algn="just">
              <a:lnSpc>
                <a:spcPct val="150000"/>
              </a:lnSpc>
            </a:pPr>
            <a:r>
              <a:rPr lang="sl-SI" sz="2800" b="1" u="sng" dirty="0">
                <a:solidFill>
                  <a:srgbClr val="FF0000"/>
                </a:solidFill>
                <a:latin typeface="Arial" pitchFamily="34" charset="0"/>
                <a:cs typeface="Arial" pitchFamily="34" charset="0"/>
              </a:rPr>
              <a:t>Dihala in krvožilni sistem</a:t>
            </a:r>
            <a:r>
              <a:rPr lang="sl-SI" sz="2800" b="1" dirty="0">
                <a:solidFill>
                  <a:srgbClr val="FF0000"/>
                </a:solidFill>
                <a:latin typeface="Arial" pitchFamily="34" charset="0"/>
                <a:cs typeface="Arial" pitchFamily="34" charset="0"/>
              </a:rPr>
              <a:t>:</a:t>
            </a:r>
            <a:r>
              <a:rPr lang="sl-SI" sz="2800" dirty="0">
                <a:latin typeface="Arial" pitchFamily="34" charset="0"/>
                <a:cs typeface="Arial" pitchFamily="34" charset="0"/>
              </a:rPr>
              <a:t> ni razvit.</a:t>
            </a:r>
          </a:p>
          <a:p>
            <a:pPr algn="just">
              <a:lnSpc>
                <a:spcPct val="150000"/>
              </a:lnSpc>
            </a:pPr>
            <a:endParaRPr lang="sl-SI" sz="2800" dirty="0">
              <a:latin typeface="Arial" pitchFamily="34" charset="0"/>
              <a:cs typeface="Arial" pitchFamily="34" charset="0"/>
            </a:endParaRPr>
          </a:p>
        </p:txBody>
      </p:sp>
      <p:pic>
        <p:nvPicPr>
          <p:cNvPr id="4" name="Slika 3"/>
          <p:cNvPicPr>
            <a:picLocks noChangeAspect="1"/>
          </p:cNvPicPr>
          <p:nvPr/>
        </p:nvPicPr>
        <p:blipFill>
          <a:blip r:embed="rId2"/>
          <a:stretch>
            <a:fillRect/>
          </a:stretch>
        </p:blipFill>
        <p:spPr>
          <a:xfrm>
            <a:off x="1610371" y="3823626"/>
            <a:ext cx="9218737" cy="2532120"/>
          </a:xfrm>
          <a:prstGeom prst="rect">
            <a:avLst/>
          </a:prstGeom>
        </p:spPr>
      </p:pic>
      <p:sp>
        <p:nvSpPr>
          <p:cNvPr id="6" name="PoljeZBesedilom 5">
            <a:extLst>
              <a:ext uri="{FF2B5EF4-FFF2-40B4-BE49-F238E27FC236}">
                <a16:creationId xmlns:a16="http://schemas.microsoft.com/office/drawing/2014/main" id="{DF1666FA-ADC6-410F-AD51-EC64610231F2}"/>
              </a:ext>
            </a:extLst>
          </p:cNvPr>
          <p:cNvSpPr txBox="1"/>
          <p:nvPr/>
        </p:nvSpPr>
        <p:spPr>
          <a:xfrm>
            <a:off x="9175972" y="3174228"/>
            <a:ext cx="2769325" cy="461665"/>
          </a:xfrm>
          <a:prstGeom prst="rect">
            <a:avLst/>
          </a:prstGeom>
          <a:solidFill>
            <a:srgbClr val="FFFF00"/>
          </a:solidFill>
        </p:spPr>
        <p:txBody>
          <a:bodyPr wrap="square" rtlCol="0">
            <a:spAutoFit/>
          </a:bodyPr>
          <a:lstStyle/>
          <a:p>
            <a:pPr algn="ctr"/>
            <a:r>
              <a:rPr lang="sl-SI" sz="2400" b="1" dirty="0"/>
              <a:t>PREPIŠI VSE</a:t>
            </a:r>
          </a:p>
        </p:txBody>
      </p:sp>
    </p:spTree>
    <p:extLst>
      <p:ext uri="{BB962C8B-B14F-4D97-AF65-F5344CB8AC3E}">
        <p14:creationId xmlns:p14="http://schemas.microsoft.com/office/powerpoint/2010/main" val="3946067611"/>
      </p:ext>
    </p:extLst>
  </p:cSld>
  <p:clrMapOvr>
    <a:masterClrMapping/>
  </p:clrMapOvr>
  <mc:AlternateContent xmlns:mc="http://schemas.openxmlformats.org/markup-compatibility/2006" xmlns:p14="http://schemas.microsoft.com/office/powerpoint/2010/main">
    <mc:Choice Requires="p14">
      <p:transition spd="slow" p14:dur="2000" advTm="36576"/>
    </mc:Choice>
    <mc:Fallback xmlns="">
      <p:transition spd="slow" advTm="3657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158931" y="284208"/>
            <a:ext cx="11871960" cy="4351338"/>
          </a:xfrm>
        </p:spPr>
        <p:txBody>
          <a:bodyPr/>
          <a:lstStyle/>
          <a:p>
            <a:r>
              <a:rPr lang="sl-SI" dirty="0">
                <a:solidFill>
                  <a:srgbClr val="FF0000"/>
                </a:solidFill>
                <a:latin typeface="Arial" panose="020B0604020202020204" pitchFamily="34" charset="0"/>
                <a:cs typeface="Arial" panose="020B0604020202020204" pitchFamily="34" charset="0"/>
              </a:rPr>
              <a:t>Spolno razmnoževanje: </a:t>
            </a:r>
            <a:r>
              <a:rPr lang="sl-SI" dirty="0">
                <a:latin typeface="Arial" panose="020B0604020202020204" pitchFamily="34" charset="0"/>
                <a:cs typeface="Arial" panose="020B0604020202020204" pitchFamily="34" charset="0"/>
              </a:rPr>
              <a:t>spola sta pri glistah večinoma ločena.</a:t>
            </a:r>
          </a:p>
          <a:p>
            <a:endParaRPr lang="sl-SI" dirty="0">
              <a:latin typeface="Arial" panose="020B0604020202020204" pitchFamily="34" charset="0"/>
              <a:cs typeface="Arial" panose="020B0604020202020204" pitchFamily="34" charset="0"/>
            </a:endParaRPr>
          </a:p>
          <a:p>
            <a:r>
              <a:rPr lang="sl-SI" dirty="0">
                <a:latin typeface="Arial" panose="020B0604020202020204" pitchFamily="34" charset="0"/>
                <a:cs typeface="Arial" panose="020B0604020202020204" pitchFamily="34" charset="0"/>
              </a:rPr>
              <a:t>Ličinke pa se lahko izjemoma razvijejo tudi iz neoplojenih jajčec. </a:t>
            </a:r>
          </a:p>
        </p:txBody>
      </p:sp>
      <p:pic>
        <p:nvPicPr>
          <p:cNvPr id="4" name="Slika 3"/>
          <p:cNvPicPr>
            <a:picLocks noChangeAspect="1"/>
          </p:cNvPicPr>
          <p:nvPr/>
        </p:nvPicPr>
        <p:blipFill>
          <a:blip r:embed="rId2"/>
          <a:stretch>
            <a:fillRect/>
          </a:stretch>
        </p:blipFill>
        <p:spPr>
          <a:xfrm>
            <a:off x="3343657" y="1941269"/>
            <a:ext cx="4859817" cy="4800551"/>
          </a:xfrm>
          <a:prstGeom prst="rect">
            <a:avLst/>
          </a:prstGeom>
        </p:spPr>
      </p:pic>
      <p:sp>
        <p:nvSpPr>
          <p:cNvPr id="5" name="PoljeZBesedilom 4">
            <a:extLst>
              <a:ext uri="{FF2B5EF4-FFF2-40B4-BE49-F238E27FC236}">
                <a16:creationId xmlns:a16="http://schemas.microsoft.com/office/drawing/2014/main" id="{DF1666FA-ADC6-410F-AD51-EC64610231F2}"/>
              </a:ext>
            </a:extLst>
          </p:cNvPr>
          <p:cNvSpPr txBox="1"/>
          <p:nvPr/>
        </p:nvSpPr>
        <p:spPr>
          <a:xfrm>
            <a:off x="8732520" y="5457850"/>
            <a:ext cx="2769325" cy="461665"/>
          </a:xfrm>
          <a:prstGeom prst="rect">
            <a:avLst/>
          </a:prstGeom>
          <a:solidFill>
            <a:srgbClr val="FFFF00"/>
          </a:solidFill>
        </p:spPr>
        <p:txBody>
          <a:bodyPr wrap="square" rtlCol="0">
            <a:spAutoFit/>
          </a:bodyPr>
          <a:lstStyle/>
          <a:p>
            <a:pPr algn="ctr"/>
            <a:r>
              <a:rPr lang="sl-SI" sz="2400" b="1" dirty="0"/>
              <a:t>PREPIŠI VSE</a:t>
            </a:r>
          </a:p>
        </p:txBody>
      </p:sp>
    </p:spTree>
    <p:extLst>
      <p:ext uri="{BB962C8B-B14F-4D97-AF65-F5344CB8AC3E}">
        <p14:creationId xmlns:p14="http://schemas.microsoft.com/office/powerpoint/2010/main" val="1591862345"/>
      </p:ext>
    </p:extLst>
  </p:cSld>
  <p:clrMapOvr>
    <a:masterClrMapping/>
  </p:clrMapOvr>
  <mc:AlternateContent xmlns:mc="http://schemas.openxmlformats.org/markup-compatibility/2006" xmlns:p14="http://schemas.microsoft.com/office/powerpoint/2010/main">
    <mc:Choice Requires="p14">
      <p:transition spd="slow" p14:dur="2000" advTm="13651"/>
    </mc:Choice>
    <mc:Fallback xmlns="">
      <p:transition spd="slow" advTm="1365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45869" y="169940"/>
            <a:ext cx="10515600" cy="1325563"/>
          </a:xfrm>
        </p:spPr>
        <p:txBody>
          <a:bodyPr/>
          <a:lstStyle/>
          <a:p>
            <a:r>
              <a:rPr lang="sl-SI" u="dbl" dirty="0">
                <a:solidFill>
                  <a:srgbClr val="FF0000"/>
                </a:solidFill>
              </a:rPr>
              <a:t>PODANČICA ALI BELA GLISTA</a:t>
            </a:r>
            <a:br>
              <a:rPr lang="sl-SI" dirty="0"/>
            </a:br>
            <a:endParaRPr lang="sl-SI" dirty="0"/>
          </a:p>
        </p:txBody>
      </p:sp>
      <p:pic>
        <p:nvPicPr>
          <p:cNvPr id="3" name="Slika 2" descr="Rezultat iskanja slik za podančica"/>
          <p:cNvPicPr/>
          <p:nvPr/>
        </p:nvPicPr>
        <p:blipFill>
          <a:blip r:embed="rId2">
            <a:extLst>
              <a:ext uri="{28A0092B-C50C-407E-A947-70E740481C1C}">
                <a14:useLocalDpi xmlns:a14="http://schemas.microsoft.com/office/drawing/2010/main" val="0"/>
              </a:ext>
            </a:extLst>
          </a:blip>
          <a:srcRect/>
          <a:stretch>
            <a:fillRect/>
          </a:stretch>
        </p:blipFill>
        <p:spPr bwMode="auto">
          <a:xfrm>
            <a:off x="7850777" y="274319"/>
            <a:ext cx="4079966" cy="3561505"/>
          </a:xfrm>
          <a:prstGeom prst="rect">
            <a:avLst/>
          </a:prstGeom>
          <a:noFill/>
          <a:ln>
            <a:noFill/>
          </a:ln>
        </p:spPr>
      </p:pic>
      <p:sp>
        <p:nvSpPr>
          <p:cNvPr id="4" name="Pravokotnik 3"/>
          <p:cNvSpPr/>
          <p:nvPr/>
        </p:nvSpPr>
        <p:spPr>
          <a:xfrm>
            <a:off x="241069" y="1495503"/>
            <a:ext cx="6724996" cy="5442516"/>
          </a:xfrm>
          <a:prstGeom prst="rect">
            <a:avLst/>
          </a:prstGeom>
        </p:spPr>
        <p:txBody>
          <a:bodyPr wrap="square">
            <a:spAutoFit/>
          </a:bodyPr>
          <a:lstStyle/>
          <a:p>
            <a:pPr>
              <a:lnSpc>
                <a:spcPct val="150000"/>
              </a:lnSpc>
              <a:spcAft>
                <a:spcPts val="715"/>
              </a:spcAft>
            </a:pPr>
            <a:r>
              <a:rPr lang="sl-SI" sz="2800" dirty="0">
                <a:solidFill>
                  <a:srgbClr val="000000"/>
                </a:solidFill>
                <a:latin typeface="Arial" panose="020B0604020202020204" pitchFamily="34" charset="0"/>
                <a:ea typeface="Calibri" panose="020F0502020204030204" pitchFamily="34" charset="0"/>
                <a:cs typeface="Arial" panose="020B0604020202020204" pitchFamily="34" charset="0"/>
              </a:rPr>
              <a:t>So bele, tanke, manj kot 1 cm dolge gliste</a:t>
            </a:r>
            <a:r>
              <a:rPr lang="sl-SI" sz="2800" spc="25" dirty="0">
                <a:solidFill>
                  <a:srgbClr val="2E2F2F"/>
                </a:solidFill>
                <a:latin typeface="Arial" panose="020B0604020202020204" pitchFamily="34" charset="0"/>
                <a:ea typeface="Times New Roman" panose="02020603050405020304" pitchFamily="18" charset="0"/>
                <a:cs typeface="Arial" panose="020B0604020202020204" pitchFamily="34" charset="0"/>
              </a:rPr>
              <a:t>, ki se gibljejo. Živijo v </a:t>
            </a:r>
            <a:r>
              <a:rPr lang="sl-SI" sz="2800" spc="25" dirty="0" err="1">
                <a:solidFill>
                  <a:srgbClr val="2E2F2F"/>
                </a:solidFill>
                <a:latin typeface="Arial" panose="020B0604020202020204" pitchFamily="34" charset="0"/>
                <a:ea typeface="Times New Roman" panose="02020603050405020304" pitchFamily="18" charset="0"/>
                <a:cs typeface="Arial" panose="020B0604020202020204" pitchFamily="34" charset="0"/>
              </a:rPr>
              <a:t>črevseju</a:t>
            </a:r>
            <a:r>
              <a:rPr lang="sl-SI" sz="2800" spc="25" dirty="0">
                <a:solidFill>
                  <a:srgbClr val="2E2F2F"/>
                </a:solidFill>
                <a:latin typeface="Arial" panose="020B0604020202020204" pitchFamily="34" charset="0"/>
                <a:ea typeface="Times New Roman" panose="02020603050405020304" pitchFamily="18" charset="0"/>
                <a:cs typeface="Arial" panose="020B0604020202020204" pitchFamily="34" charset="0"/>
              </a:rPr>
              <a:t> (danki).</a:t>
            </a:r>
            <a:endParaRPr lang="sl-SI" sz="2800" dirty="0">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715"/>
              </a:spcAft>
            </a:pPr>
            <a:endParaRPr lang="sl-SI" sz="28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715"/>
              </a:spcAft>
            </a:pPr>
            <a:r>
              <a:rPr lang="sl-SI" sz="2800" dirty="0">
                <a:solidFill>
                  <a:srgbClr val="000000"/>
                </a:solidFill>
                <a:latin typeface="Arial" panose="020B0604020202020204" pitchFamily="34" charset="0"/>
                <a:ea typeface="Calibri" panose="020F0502020204030204" pitchFamily="34" charset="0"/>
                <a:cs typeface="Arial" panose="020B0604020202020204" pitchFamily="34" charset="0"/>
              </a:rPr>
              <a:t>Ponoči samičke ležejo jajčeca okrog zadnjične odprtine. To povzroča srbenje. Okužena oseba se praska in tako poskrbi za ponovno samookužbo. </a:t>
            </a:r>
            <a:endParaRPr lang="sl-SI" sz="2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Slika 5" descr="Povezana slika"/>
          <p:cNvPicPr/>
          <p:nvPr/>
        </p:nvPicPr>
        <p:blipFill>
          <a:blip r:embed="rId3">
            <a:extLst>
              <a:ext uri="{28A0092B-C50C-407E-A947-70E740481C1C}">
                <a14:useLocalDpi xmlns:a14="http://schemas.microsoft.com/office/drawing/2010/main" val="0"/>
              </a:ext>
            </a:extLst>
          </a:blip>
          <a:srcRect/>
          <a:stretch>
            <a:fillRect/>
          </a:stretch>
        </p:blipFill>
        <p:spPr bwMode="auto">
          <a:xfrm>
            <a:off x="8895805" y="4062549"/>
            <a:ext cx="2364378" cy="2594256"/>
          </a:xfrm>
          <a:prstGeom prst="rect">
            <a:avLst/>
          </a:prstGeom>
          <a:noFill/>
          <a:ln>
            <a:noFill/>
          </a:ln>
        </p:spPr>
      </p:pic>
      <p:sp>
        <p:nvSpPr>
          <p:cNvPr id="7" name="PoljeZBesedilom 6">
            <a:extLst>
              <a:ext uri="{FF2B5EF4-FFF2-40B4-BE49-F238E27FC236}">
                <a16:creationId xmlns:a16="http://schemas.microsoft.com/office/drawing/2014/main" id="{DF1666FA-ADC6-410F-AD51-EC64610231F2}"/>
              </a:ext>
            </a:extLst>
          </p:cNvPr>
          <p:cNvSpPr txBox="1"/>
          <p:nvPr/>
        </p:nvSpPr>
        <p:spPr>
          <a:xfrm>
            <a:off x="7457984" y="6180435"/>
            <a:ext cx="2769325" cy="461665"/>
          </a:xfrm>
          <a:prstGeom prst="rect">
            <a:avLst/>
          </a:prstGeom>
          <a:solidFill>
            <a:srgbClr val="FFFF00"/>
          </a:solidFill>
        </p:spPr>
        <p:txBody>
          <a:bodyPr wrap="square" rtlCol="0">
            <a:spAutoFit/>
          </a:bodyPr>
          <a:lstStyle/>
          <a:p>
            <a:pPr algn="ctr"/>
            <a:r>
              <a:rPr lang="sl-SI" sz="2400" b="1" dirty="0"/>
              <a:t>SAMO PREBERI!</a:t>
            </a:r>
          </a:p>
        </p:txBody>
      </p:sp>
    </p:spTree>
    <p:extLst>
      <p:ext uri="{BB962C8B-B14F-4D97-AF65-F5344CB8AC3E}">
        <p14:creationId xmlns:p14="http://schemas.microsoft.com/office/powerpoint/2010/main" val="2274045611"/>
      </p:ext>
    </p:extLst>
  </p:cSld>
  <p:clrMapOvr>
    <a:masterClrMapping/>
  </p:clrMapOvr>
  <mc:AlternateContent xmlns:mc="http://schemas.openxmlformats.org/markup-compatibility/2006" xmlns:p14="http://schemas.microsoft.com/office/powerpoint/2010/main">
    <mc:Choice Requires="p14">
      <p:transition spd="slow" p14:dur="1500" advTm="39951">
        <p:split orient="vert"/>
      </p:transition>
    </mc:Choice>
    <mc:Fallback xmlns="">
      <p:transition spd="slow" advTm="39951">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u="dbl" dirty="0">
                <a:solidFill>
                  <a:srgbClr val="FF0000"/>
                </a:solidFill>
              </a:rPr>
              <a:t>NAVADNA ČLOVEŠKA GLISTA</a:t>
            </a:r>
            <a:br>
              <a:rPr lang="sl-SI" dirty="0"/>
            </a:br>
            <a:endParaRPr lang="sl-SI" dirty="0"/>
          </a:p>
        </p:txBody>
      </p:sp>
      <p:sp>
        <p:nvSpPr>
          <p:cNvPr id="3" name="Pravokotnik 2"/>
          <p:cNvSpPr/>
          <p:nvPr/>
        </p:nvSpPr>
        <p:spPr>
          <a:xfrm>
            <a:off x="311061" y="1027906"/>
            <a:ext cx="7843724" cy="5099601"/>
          </a:xfrm>
          <a:prstGeom prst="rect">
            <a:avLst/>
          </a:prstGeom>
        </p:spPr>
        <p:txBody>
          <a:bodyPr wrap="square">
            <a:spAutoFit/>
          </a:bodyPr>
          <a:lstStyle/>
          <a:p>
            <a:pPr marL="342900" indent="-342900">
              <a:lnSpc>
                <a:spcPct val="150000"/>
              </a:lnSpc>
              <a:spcAft>
                <a:spcPts val="715"/>
              </a:spcAft>
              <a:buFont typeface="Wingdings" panose="05000000000000000000" pitchFamily="2" charset="2"/>
              <a:buChar char=""/>
            </a:pPr>
            <a:r>
              <a:rPr lang="sl-SI" sz="2400" dirty="0">
                <a:latin typeface="Arial" panose="020B0604020202020204" pitchFamily="34" charset="0"/>
                <a:cs typeface="Arial" panose="020B0604020202020204" pitchFamily="34" charset="0"/>
              </a:rPr>
              <a:t>Odrasle gliste živijo v </a:t>
            </a:r>
            <a:r>
              <a:rPr lang="sl-SI" sz="2400" b="1" dirty="0">
                <a:latin typeface="Arial" panose="020B0604020202020204" pitchFamily="34" charset="0"/>
                <a:cs typeface="Arial" panose="020B0604020202020204" pitchFamily="34" charset="0"/>
              </a:rPr>
              <a:t>tankem črevesu</a:t>
            </a:r>
            <a:r>
              <a:rPr lang="sl-SI" sz="2400" dirty="0">
                <a:latin typeface="Arial" panose="020B0604020202020204" pitchFamily="34" charset="0"/>
                <a:cs typeface="Arial" panose="020B0604020202020204" pitchFamily="34" charset="0"/>
              </a:rPr>
              <a:t>, kjer odlagajo jajčeca. Z iztrebki pridejo oplojena jajčeca v okolje. Ko jih človek z umazanijo zaužije, se v njegovem črevesju izležejo ličinke, prodrejo v </a:t>
            </a:r>
            <a:r>
              <a:rPr lang="sl-SI" sz="2400" dirty="0" err="1">
                <a:latin typeface="Arial" panose="020B0604020202020204" pitchFamily="34" charset="0"/>
                <a:cs typeface="Arial" panose="020B0604020202020204" pitchFamily="34" charset="0"/>
              </a:rPr>
              <a:t>krvožilje</a:t>
            </a:r>
            <a:r>
              <a:rPr lang="sl-SI" sz="2400" dirty="0">
                <a:latin typeface="Arial" panose="020B0604020202020204" pitchFamily="34" charset="0"/>
                <a:cs typeface="Arial" panose="020B0604020202020204" pitchFamily="34" charset="0"/>
              </a:rPr>
              <a:t> in potujejo v jetra, nato v pljuča in prek sapnika in požiralnika spet nazaj v črevo. Tu dozorijo v odraslo žival in izlegajo jajca. </a:t>
            </a:r>
            <a:endParaRPr lang="sl-SI" sz="24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715"/>
              </a:spcAft>
              <a:buFont typeface="Wingdings" panose="05000000000000000000" pitchFamily="2" charset="2"/>
              <a:buChar char=""/>
            </a:pPr>
            <a:r>
              <a:rPr lang="sl-SI" sz="2400" dirty="0">
                <a:solidFill>
                  <a:srgbClr val="000000"/>
                </a:solidFill>
                <a:latin typeface="Arial" panose="020B0604020202020204" pitchFamily="34" charset="0"/>
                <a:ea typeface="Calibri" panose="020F0502020204030204" pitchFamily="34" charset="0"/>
                <a:cs typeface="Arial" panose="020B0604020202020204" pitchFamily="34" charset="0"/>
              </a:rPr>
              <a:t>Odrasla glista živi do 12 mesecev, na dan samica izleže približno </a:t>
            </a:r>
            <a:r>
              <a:rPr lang="sl-SI" sz="2400" dirty="0">
                <a:solidFill>
                  <a:srgbClr val="FF0000"/>
                </a:solidFill>
                <a:latin typeface="Arial" panose="020B0604020202020204" pitchFamily="34" charset="0"/>
                <a:ea typeface="Calibri" panose="020F0502020204030204" pitchFamily="34" charset="0"/>
                <a:cs typeface="Arial" panose="020B0604020202020204" pitchFamily="34" charset="0"/>
              </a:rPr>
              <a:t>200.000 jajčec</a:t>
            </a:r>
            <a:r>
              <a:rPr lang="sl-SI" sz="24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sl-SI" sz="2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5" name="Picture 5" descr="Slika:Ascaris posterior end labe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7054" y="3516285"/>
            <a:ext cx="3480315" cy="303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ravokotnik 6"/>
          <p:cNvSpPr/>
          <p:nvPr/>
        </p:nvSpPr>
        <p:spPr>
          <a:xfrm>
            <a:off x="10273820" y="2977901"/>
            <a:ext cx="1723549" cy="369332"/>
          </a:xfrm>
          <a:prstGeom prst="rect">
            <a:avLst/>
          </a:prstGeom>
        </p:spPr>
        <p:txBody>
          <a:bodyPr wrap="none">
            <a:spAutoFit/>
          </a:bodyPr>
          <a:lstStyle/>
          <a:p>
            <a:r>
              <a:rPr lang="sl-SI" dirty="0">
                <a:solidFill>
                  <a:srgbClr val="000000"/>
                </a:solidFill>
                <a:latin typeface="Arial" panose="020B0604020202020204" pitchFamily="34" charset="0"/>
                <a:ea typeface="Calibri" panose="020F0502020204030204" pitchFamily="34" charset="0"/>
                <a:cs typeface="Arial" panose="020B0604020202020204" pitchFamily="34" charset="0"/>
              </a:rPr>
              <a:t>samička </a:t>
            </a:r>
            <a:r>
              <a:rPr lang="sl-SI" dirty="0">
                <a:solidFill>
                  <a:srgbClr val="FF0000"/>
                </a:solidFill>
                <a:latin typeface="Arial" panose="020B0604020202020204" pitchFamily="34" charset="0"/>
                <a:ea typeface="Calibri" panose="020F0502020204030204" pitchFamily="34" charset="0"/>
                <a:cs typeface="Arial" panose="020B0604020202020204" pitchFamily="34" charset="0"/>
              </a:rPr>
              <a:t>50 cm</a:t>
            </a:r>
            <a:endParaRPr lang="sl-SI" dirty="0"/>
          </a:p>
        </p:txBody>
      </p:sp>
      <p:sp>
        <p:nvSpPr>
          <p:cNvPr id="8" name="Pravokotnik 7"/>
          <p:cNvSpPr/>
          <p:nvPr/>
        </p:nvSpPr>
        <p:spPr>
          <a:xfrm>
            <a:off x="8332263" y="2934299"/>
            <a:ext cx="1941557" cy="456535"/>
          </a:xfrm>
          <a:prstGeom prst="rect">
            <a:avLst/>
          </a:prstGeom>
        </p:spPr>
        <p:txBody>
          <a:bodyPr wrap="none">
            <a:spAutoFit/>
          </a:bodyPr>
          <a:lstStyle/>
          <a:p>
            <a:pPr lvl="0">
              <a:lnSpc>
                <a:spcPct val="150000"/>
              </a:lnSpc>
              <a:spcAft>
                <a:spcPts val="715"/>
              </a:spcAft>
            </a:pPr>
            <a:r>
              <a:rPr lang="sl-SI" dirty="0">
                <a:solidFill>
                  <a:srgbClr val="000000"/>
                </a:solidFill>
                <a:latin typeface="Arial" panose="020B0604020202020204" pitchFamily="34" charset="0"/>
                <a:ea typeface="Calibri" panose="020F0502020204030204" pitchFamily="34" charset="0"/>
                <a:cs typeface="Arial" panose="020B0604020202020204" pitchFamily="34" charset="0"/>
              </a:rPr>
              <a:t>samec do </a:t>
            </a:r>
            <a:r>
              <a:rPr lang="sl-SI" dirty="0">
                <a:solidFill>
                  <a:srgbClr val="FF0000"/>
                </a:solidFill>
                <a:latin typeface="Arial" panose="020B0604020202020204" pitchFamily="34" charset="0"/>
                <a:ea typeface="Calibri" panose="020F0502020204030204" pitchFamily="34" charset="0"/>
                <a:cs typeface="Arial" panose="020B0604020202020204" pitchFamily="34" charset="0"/>
              </a:rPr>
              <a:t>35 cm</a:t>
            </a:r>
            <a:r>
              <a:rPr lang="sl-SI"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sl-SI" dirty="0">
              <a:latin typeface="Arial" panose="020B0604020202020204" pitchFamily="34" charset="0"/>
              <a:ea typeface="Calibri" panose="020F0502020204030204" pitchFamily="34" charset="0"/>
              <a:cs typeface="Arial" panose="020B0604020202020204" pitchFamily="34" charset="0"/>
            </a:endParaRPr>
          </a:p>
        </p:txBody>
      </p:sp>
      <p:pic>
        <p:nvPicPr>
          <p:cNvPr id="9" name="Zvok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
        <p:nvSpPr>
          <p:cNvPr id="10" name="PoljeZBesedilom 9">
            <a:extLst>
              <a:ext uri="{FF2B5EF4-FFF2-40B4-BE49-F238E27FC236}">
                <a16:creationId xmlns:a16="http://schemas.microsoft.com/office/drawing/2014/main" id="{DF1666FA-ADC6-410F-AD51-EC64610231F2}"/>
              </a:ext>
            </a:extLst>
          </p:cNvPr>
          <p:cNvSpPr txBox="1"/>
          <p:nvPr/>
        </p:nvSpPr>
        <p:spPr>
          <a:xfrm>
            <a:off x="8901975" y="797073"/>
            <a:ext cx="2769325" cy="461665"/>
          </a:xfrm>
          <a:prstGeom prst="rect">
            <a:avLst/>
          </a:prstGeom>
          <a:solidFill>
            <a:srgbClr val="FFFF00"/>
          </a:solidFill>
        </p:spPr>
        <p:txBody>
          <a:bodyPr wrap="square" rtlCol="0">
            <a:spAutoFit/>
          </a:bodyPr>
          <a:lstStyle/>
          <a:p>
            <a:pPr algn="ctr"/>
            <a:r>
              <a:rPr lang="sl-SI" sz="2400" b="1" dirty="0"/>
              <a:t>SAMO PREBERI!</a:t>
            </a:r>
          </a:p>
        </p:txBody>
      </p:sp>
    </p:spTree>
    <p:extLst>
      <p:ext uri="{BB962C8B-B14F-4D97-AF65-F5344CB8AC3E}">
        <p14:creationId xmlns:p14="http://schemas.microsoft.com/office/powerpoint/2010/main" val="3156511813"/>
      </p:ext>
    </p:extLst>
  </p:cSld>
  <p:clrMapOvr>
    <a:masterClrMapping/>
  </p:clrMapOvr>
  <mc:AlternateContent xmlns:mc="http://schemas.openxmlformats.org/markup-compatibility/2006" xmlns:p14="http://schemas.microsoft.com/office/powerpoint/2010/main">
    <mc:Choice Requires="p14">
      <p:transition spd="slow" p14:dur="3000" advTm="30604">
        <p14:shred/>
      </p:transition>
    </mc:Choice>
    <mc:Fallback xmlns="">
      <p:transition spd="slow" advTm="3060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62906" y="216130"/>
            <a:ext cx="10515600" cy="1325563"/>
          </a:xfrm>
        </p:spPr>
        <p:txBody>
          <a:bodyPr/>
          <a:lstStyle/>
          <a:p>
            <a:r>
              <a:rPr lang="sl-SI" b="1" u="dbl" dirty="0">
                <a:solidFill>
                  <a:srgbClr val="FF0000"/>
                </a:solidFill>
              </a:rPr>
              <a:t>LASNICA ALI TRIHINA</a:t>
            </a:r>
            <a:br>
              <a:rPr lang="sl-SI" dirty="0">
                <a:solidFill>
                  <a:srgbClr val="FF0000"/>
                </a:solidFill>
              </a:rPr>
            </a:br>
            <a:endParaRPr lang="sl-SI" dirty="0">
              <a:solidFill>
                <a:srgbClr val="FF0000"/>
              </a:solidFill>
            </a:endParaRPr>
          </a:p>
        </p:txBody>
      </p:sp>
      <p:pic>
        <p:nvPicPr>
          <p:cNvPr id="3" name="Slika 2" descr="Povezana slika"/>
          <p:cNvPicPr/>
          <p:nvPr/>
        </p:nvPicPr>
        <p:blipFill>
          <a:blip r:embed="rId2">
            <a:extLst>
              <a:ext uri="{28A0092B-C50C-407E-A947-70E740481C1C}">
                <a14:useLocalDpi xmlns:a14="http://schemas.microsoft.com/office/drawing/2010/main" val="0"/>
              </a:ext>
            </a:extLst>
          </a:blip>
          <a:srcRect/>
          <a:stretch>
            <a:fillRect/>
          </a:stretch>
        </p:blipFill>
        <p:spPr bwMode="auto">
          <a:xfrm>
            <a:off x="3167149" y="4189615"/>
            <a:ext cx="3017520" cy="2118602"/>
          </a:xfrm>
          <a:prstGeom prst="rect">
            <a:avLst/>
          </a:prstGeom>
          <a:noFill/>
          <a:ln>
            <a:noFill/>
          </a:ln>
        </p:spPr>
      </p:pic>
      <p:sp>
        <p:nvSpPr>
          <p:cNvPr id="4" name="Pravokotnik 3"/>
          <p:cNvSpPr/>
          <p:nvPr/>
        </p:nvSpPr>
        <p:spPr>
          <a:xfrm>
            <a:off x="230197" y="1333975"/>
            <a:ext cx="7285690" cy="2677656"/>
          </a:xfrm>
          <a:prstGeom prst="rect">
            <a:avLst/>
          </a:prstGeom>
        </p:spPr>
        <p:txBody>
          <a:bodyPr wrap="square">
            <a:spAutoFit/>
          </a:bodyPr>
          <a:lstStyle/>
          <a:p>
            <a:r>
              <a:rPr lang="sl-SI" sz="2400" b="1" dirty="0">
                <a:solidFill>
                  <a:srgbClr val="434343"/>
                </a:solidFill>
                <a:latin typeface="Arial" panose="020B0604020202020204" pitchFamily="34" charset="0"/>
                <a:ea typeface="Times New Roman" panose="02020603050405020304" pitchFamily="18" charset="0"/>
              </a:rPr>
              <a:t>Lasnica</a:t>
            </a:r>
            <a:r>
              <a:rPr lang="sl-SI" sz="2400" dirty="0">
                <a:solidFill>
                  <a:srgbClr val="434343"/>
                </a:solidFill>
                <a:latin typeface="Arial" panose="020B0604020202020204" pitchFamily="34" charset="0"/>
                <a:ea typeface="Calibri" panose="020F0502020204030204" pitchFamily="34" charset="0"/>
              </a:rPr>
              <a:t> –je drobna glista, s katero se okužimo predvsem z uživanjem </a:t>
            </a:r>
            <a:r>
              <a:rPr lang="sl-SI" sz="2400" b="1" dirty="0">
                <a:solidFill>
                  <a:srgbClr val="FF0000"/>
                </a:solidFill>
                <a:latin typeface="Arial" panose="020B0604020202020204" pitchFamily="34" charset="0"/>
                <a:ea typeface="Calibri" panose="020F0502020204030204" pitchFamily="34" charset="0"/>
              </a:rPr>
              <a:t>premalo kuhanega ali pečenega mesa. </a:t>
            </a:r>
            <a:r>
              <a:rPr lang="sl-SI" sz="2400" dirty="0">
                <a:solidFill>
                  <a:srgbClr val="434343"/>
                </a:solidFill>
                <a:latin typeface="Arial" panose="020B0604020202020204" pitchFamily="34" charset="0"/>
                <a:ea typeface="Calibri" panose="020F0502020204030204" pitchFamily="34" charset="0"/>
              </a:rPr>
              <a:t>Predvsem svinjskega mesa. </a:t>
            </a:r>
          </a:p>
          <a:p>
            <a:endParaRPr lang="sl-SI" sz="2400" dirty="0">
              <a:solidFill>
                <a:srgbClr val="434343"/>
              </a:solidFill>
              <a:latin typeface="Arial" panose="020B0604020202020204" pitchFamily="34" charset="0"/>
              <a:ea typeface="Calibri" panose="020F0502020204030204" pitchFamily="34" charset="0"/>
            </a:endParaRPr>
          </a:p>
          <a:p>
            <a:r>
              <a:rPr lang="sl-SI" sz="2400" dirty="0">
                <a:solidFill>
                  <a:srgbClr val="434343"/>
                </a:solidFill>
                <a:latin typeface="Arial" panose="020B0604020202020204" pitchFamily="34" charset="0"/>
                <a:ea typeface="Calibri" panose="020F0502020204030204" pitchFamily="34" charset="0"/>
              </a:rPr>
              <a:t>Preko krvi se najprej razširi v mišice, nato pa tudi v druge organe (npr. možgane). Lahko je zelo nevarno.</a:t>
            </a:r>
            <a:endParaRPr lang="sl-SI" sz="2400" dirty="0"/>
          </a:p>
        </p:txBody>
      </p:sp>
      <p:pic>
        <p:nvPicPr>
          <p:cNvPr id="7" name="Picture 4" descr="Povezana slik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906" y="4505498"/>
            <a:ext cx="2493818" cy="1870363"/>
          </a:xfrm>
          <a:prstGeom prst="rect">
            <a:avLst/>
          </a:prstGeom>
          <a:noFill/>
          <a:extLst>
            <a:ext uri="{909E8E84-426E-40DD-AFC4-6F175D3DCCD1}">
              <a14:hiddenFill xmlns:a14="http://schemas.microsoft.com/office/drawing/2010/main">
                <a:solidFill>
                  <a:srgbClr val="FFFFFF"/>
                </a:solidFill>
              </a14:hiddenFill>
            </a:ext>
          </a:extLst>
        </p:spPr>
      </p:pic>
      <p:pic>
        <p:nvPicPr>
          <p:cNvPr id="8" name="Slika 7" descr="https://upload.wikimedia.org/wikipedia/commons/thumb/5/52/Elephantiasis.jpg/220px-Elephantiasis.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7561083" y="290945"/>
            <a:ext cx="4400720" cy="3391593"/>
          </a:xfrm>
          <a:prstGeom prst="rect">
            <a:avLst/>
          </a:prstGeom>
          <a:noFill/>
          <a:ln>
            <a:noFill/>
          </a:ln>
        </p:spPr>
      </p:pic>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9381" y="3809754"/>
            <a:ext cx="5239488" cy="2566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PoljeZBesedilom 9">
            <a:extLst>
              <a:ext uri="{FF2B5EF4-FFF2-40B4-BE49-F238E27FC236}">
                <a16:creationId xmlns:a16="http://schemas.microsoft.com/office/drawing/2014/main" id="{DF1666FA-ADC6-410F-AD51-EC64610231F2}"/>
              </a:ext>
            </a:extLst>
          </p:cNvPr>
          <p:cNvSpPr txBox="1"/>
          <p:nvPr/>
        </p:nvSpPr>
        <p:spPr>
          <a:xfrm>
            <a:off x="4674518" y="6255368"/>
            <a:ext cx="2769325" cy="461665"/>
          </a:xfrm>
          <a:prstGeom prst="rect">
            <a:avLst/>
          </a:prstGeom>
          <a:solidFill>
            <a:srgbClr val="FFFF00"/>
          </a:solidFill>
        </p:spPr>
        <p:txBody>
          <a:bodyPr wrap="square" rtlCol="0">
            <a:spAutoFit/>
          </a:bodyPr>
          <a:lstStyle/>
          <a:p>
            <a:pPr algn="ctr"/>
            <a:r>
              <a:rPr lang="sl-SI" sz="2400" b="1" dirty="0"/>
              <a:t>SAMO PREBERI!</a:t>
            </a:r>
          </a:p>
        </p:txBody>
      </p:sp>
    </p:spTree>
    <p:extLst>
      <p:ext uri="{BB962C8B-B14F-4D97-AF65-F5344CB8AC3E}">
        <p14:creationId xmlns:p14="http://schemas.microsoft.com/office/powerpoint/2010/main" val="1490578004"/>
      </p:ext>
    </p:extLst>
  </p:cSld>
  <p:clrMapOvr>
    <a:masterClrMapping/>
  </p:clrMapOvr>
  <mc:AlternateContent xmlns:mc="http://schemas.openxmlformats.org/markup-compatibility/2006" xmlns:p14="http://schemas.microsoft.com/office/powerpoint/2010/main">
    <mc:Choice Requires="p14">
      <p:transition spd="slow" p14:dur="1400" advTm="37781">
        <p14:ripple/>
      </p:transition>
    </mc:Choice>
    <mc:Fallback xmlns="">
      <p:transition spd="slow" advTm="37781">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137546" y="146315"/>
            <a:ext cx="11329259" cy="4873752"/>
          </a:xfrm>
        </p:spPr>
        <p:txBody>
          <a:bodyPr/>
          <a:lstStyle/>
          <a:p>
            <a:pPr marL="0" indent="0">
              <a:buNone/>
            </a:pPr>
            <a:r>
              <a:rPr lang="sl-SI" sz="2800" dirty="0">
                <a:latin typeface="Arial" pitchFamily="34" charset="0"/>
                <a:cs typeface="Arial" pitchFamily="34" charset="0"/>
              </a:rPr>
              <a:t>Ploske črve delimo v tri večje skupine: </a:t>
            </a:r>
          </a:p>
          <a:p>
            <a:r>
              <a:rPr lang="sl-SI" sz="2800" dirty="0">
                <a:latin typeface="Arial" pitchFamily="34" charset="0"/>
                <a:cs typeface="Arial" pitchFamily="34" charset="0"/>
              </a:rPr>
              <a:t>1. </a:t>
            </a:r>
            <a:r>
              <a:rPr lang="sl-SI" sz="2800" b="1" dirty="0">
                <a:solidFill>
                  <a:srgbClr val="FF0000"/>
                </a:solidFill>
                <a:latin typeface="Arial" pitchFamily="34" charset="0"/>
                <a:cs typeface="Arial" pitchFamily="34" charset="0"/>
              </a:rPr>
              <a:t>vrtinčarji </a:t>
            </a:r>
            <a:r>
              <a:rPr lang="sl-SI" sz="2800" b="1" dirty="0">
                <a:latin typeface="Arial" pitchFamily="34" charset="0"/>
                <a:cs typeface="Arial" pitchFamily="34" charset="0"/>
              </a:rPr>
              <a:t>– </a:t>
            </a:r>
            <a:r>
              <a:rPr lang="sl-SI" sz="2800" i="1" dirty="0">
                <a:solidFill>
                  <a:srgbClr val="002060"/>
                </a:solidFill>
                <a:latin typeface="Arial" pitchFamily="34" charset="0"/>
                <a:cs typeface="Arial" pitchFamily="34" charset="0"/>
              </a:rPr>
              <a:t>navadna planarija (</a:t>
            </a:r>
            <a:r>
              <a:rPr lang="sl-SI" sz="2800" i="1" dirty="0">
                <a:solidFill>
                  <a:srgbClr val="00B050"/>
                </a:solidFill>
                <a:latin typeface="Arial" pitchFamily="34" charset="0"/>
                <a:cs typeface="Arial" pitchFamily="34" charset="0"/>
              </a:rPr>
              <a:t>vodni organizmi</a:t>
            </a:r>
            <a:r>
              <a:rPr lang="sl-SI" sz="2800" i="1" dirty="0">
                <a:solidFill>
                  <a:srgbClr val="002060"/>
                </a:solidFill>
                <a:latin typeface="Arial" pitchFamily="34" charset="0"/>
                <a:cs typeface="Arial" pitchFamily="34" charset="0"/>
              </a:rPr>
              <a:t>)</a:t>
            </a:r>
          </a:p>
          <a:p>
            <a:r>
              <a:rPr lang="sl-SI" sz="2800" dirty="0">
                <a:latin typeface="Arial" pitchFamily="34" charset="0"/>
                <a:cs typeface="Arial" pitchFamily="34" charset="0"/>
              </a:rPr>
              <a:t>2. </a:t>
            </a:r>
            <a:r>
              <a:rPr lang="sl-SI" sz="2800" b="1" dirty="0">
                <a:solidFill>
                  <a:srgbClr val="FF0000"/>
                </a:solidFill>
                <a:latin typeface="Arial" pitchFamily="34" charset="0"/>
                <a:cs typeface="Arial" pitchFamily="34" charset="0"/>
              </a:rPr>
              <a:t>sesači</a:t>
            </a:r>
            <a:r>
              <a:rPr lang="sl-SI" sz="2800" dirty="0">
                <a:solidFill>
                  <a:srgbClr val="FF0000"/>
                </a:solidFill>
                <a:latin typeface="Arial" pitchFamily="34" charset="0"/>
                <a:cs typeface="Arial" pitchFamily="34" charset="0"/>
              </a:rPr>
              <a:t> </a:t>
            </a:r>
            <a:r>
              <a:rPr lang="sl-SI" sz="2800" dirty="0">
                <a:latin typeface="Arial" pitchFamily="34" charset="0"/>
                <a:cs typeface="Arial" pitchFamily="34" charset="0"/>
              </a:rPr>
              <a:t>– </a:t>
            </a:r>
            <a:r>
              <a:rPr lang="sl-SI" sz="2800" i="1" dirty="0">
                <a:solidFill>
                  <a:srgbClr val="002060"/>
                </a:solidFill>
                <a:latin typeface="Arial" pitchFamily="34" charset="0"/>
                <a:cs typeface="Arial" pitchFamily="34" charset="0"/>
              </a:rPr>
              <a:t>veliki metljaj (</a:t>
            </a:r>
            <a:r>
              <a:rPr lang="sl-SI" sz="2800" i="1" dirty="0">
                <a:solidFill>
                  <a:srgbClr val="00B050"/>
                </a:solidFill>
                <a:latin typeface="Arial" pitchFamily="34" charset="0"/>
                <a:cs typeface="Arial" pitchFamily="34" charset="0"/>
              </a:rPr>
              <a:t>notranji zajedavci</a:t>
            </a:r>
            <a:r>
              <a:rPr lang="sl-SI" sz="2800" i="1" dirty="0">
                <a:solidFill>
                  <a:srgbClr val="002060"/>
                </a:solidFill>
                <a:latin typeface="Arial" pitchFamily="34" charset="0"/>
                <a:cs typeface="Arial" pitchFamily="34" charset="0"/>
              </a:rPr>
              <a:t>)</a:t>
            </a:r>
          </a:p>
          <a:p>
            <a:r>
              <a:rPr lang="sl-SI" sz="2800" dirty="0">
                <a:latin typeface="Arial" pitchFamily="34" charset="0"/>
                <a:cs typeface="Arial" pitchFamily="34" charset="0"/>
              </a:rPr>
              <a:t>3</a:t>
            </a:r>
            <a:r>
              <a:rPr lang="sl-SI" sz="2800" dirty="0">
                <a:solidFill>
                  <a:srgbClr val="FF0000"/>
                </a:solidFill>
                <a:latin typeface="Arial" pitchFamily="34" charset="0"/>
                <a:cs typeface="Arial" pitchFamily="34" charset="0"/>
              </a:rPr>
              <a:t>. </a:t>
            </a:r>
            <a:r>
              <a:rPr lang="sl-SI" sz="2800" b="1" dirty="0">
                <a:solidFill>
                  <a:srgbClr val="FF0000"/>
                </a:solidFill>
                <a:latin typeface="Arial" pitchFamily="34" charset="0"/>
                <a:cs typeface="Arial" pitchFamily="34" charset="0"/>
              </a:rPr>
              <a:t>trakulje </a:t>
            </a:r>
            <a:r>
              <a:rPr lang="sl-SI" sz="2800" b="1" dirty="0">
                <a:latin typeface="Arial" pitchFamily="34" charset="0"/>
                <a:cs typeface="Arial" pitchFamily="34" charset="0"/>
              </a:rPr>
              <a:t>– </a:t>
            </a:r>
            <a:r>
              <a:rPr lang="sl-SI" sz="2800" i="1" dirty="0">
                <a:solidFill>
                  <a:srgbClr val="002060"/>
                </a:solidFill>
                <a:latin typeface="Arial" pitchFamily="34" charset="0"/>
                <a:cs typeface="Arial" pitchFamily="34" charset="0"/>
              </a:rPr>
              <a:t>človeška </a:t>
            </a:r>
            <a:r>
              <a:rPr lang="sl-SI" i="1" dirty="0">
                <a:solidFill>
                  <a:srgbClr val="002060"/>
                </a:solidFill>
                <a:latin typeface="Arial" pitchFamily="34" charset="0"/>
                <a:cs typeface="Arial" pitchFamily="34" charset="0"/>
              </a:rPr>
              <a:t>trakulja (</a:t>
            </a:r>
            <a:r>
              <a:rPr lang="sl-SI" i="1" dirty="0">
                <a:solidFill>
                  <a:srgbClr val="00B050"/>
                </a:solidFill>
                <a:latin typeface="Arial" pitchFamily="34" charset="0"/>
                <a:cs typeface="Arial" pitchFamily="34" charset="0"/>
              </a:rPr>
              <a:t>notranji zajedavci</a:t>
            </a:r>
            <a:r>
              <a:rPr lang="sl-SI" i="1" dirty="0">
                <a:solidFill>
                  <a:srgbClr val="002060"/>
                </a:solidFill>
                <a:latin typeface="Arial" pitchFamily="34" charset="0"/>
                <a:cs typeface="Arial" pitchFamily="34" charset="0"/>
              </a:rPr>
              <a:t>)</a:t>
            </a:r>
          </a:p>
          <a:p>
            <a:pPr marL="0" indent="0">
              <a:buNone/>
            </a:pPr>
            <a:br>
              <a:rPr lang="sl-SI" dirty="0">
                <a:latin typeface="Arial" pitchFamily="34" charset="0"/>
                <a:cs typeface="Arial" pitchFamily="34" charset="0"/>
              </a:rPr>
            </a:br>
            <a:endParaRPr lang="sl-SI" dirty="0">
              <a:latin typeface="Arial" pitchFamily="34" charset="0"/>
              <a:cs typeface="Arial" pitchFamily="34" charset="0"/>
            </a:endParaRPr>
          </a:p>
        </p:txBody>
      </p:sp>
      <p:pic>
        <p:nvPicPr>
          <p:cNvPr id="8194" name="Picture 2" descr="http://mss.svarog.si/biologija/econtent/images/48/7787/ploski_crvi_metljaj_77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251" y="2441049"/>
            <a:ext cx="3892145" cy="2170229"/>
          </a:xfrm>
          <a:prstGeom prst="rect">
            <a:avLst/>
          </a:prstGeom>
          <a:noFill/>
          <a:extLst>
            <a:ext uri="{909E8E84-426E-40DD-AFC4-6F175D3DCCD1}">
              <a14:hiddenFill xmlns:a14="http://schemas.microsoft.com/office/drawing/2010/main">
                <a:solidFill>
                  <a:srgbClr val="FFFFFF"/>
                </a:solidFill>
              </a14:hiddenFill>
            </a:ext>
          </a:extLst>
        </p:spPr>
      </p:pic>
      <p:sp>
        <p:nvSpPr>
          <p:cNvPr id="7" name="Pravokotnik 6"/>
          <p:cNvSpPr/>
          <p:nvPr/>
        </p:nvSpPr>
        <p:spPr>
          <a:xfrm>
            <a:off x="4169101" y="2657881"/>
            <a:ext cx="1418722" cy="369332"/>
          </a:xfrm>
          <a:prstGeom prst="rect">
            <a:avLst/>
          </a:prstGeom>
        </p:spPr>
        <p:txBody>
          <a:bodyPr wrap="none">
            <a:spAutoFit/>
          </a:bodyPr>
          <a:lstStyle/>
          <a:p>
            <a:r>
              <a:rPr lang="sl-SI" dirty="0"/>
              <a:t>veliki metljaj </a:t>
            </a:r>
          </a:p>
        </p:txBody>
      </p:sp>
      <p:pic>
        <p:nvPicPr>
          <p:cNvPr id="8196" name="Picture 4" descr="http://mss.svarog.si/biologija/econtent/images/48/7788/ploski_crvi_trakulja_odrivek_778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1089" y="3967924"/>
            <a:ext cx="3831693" cy="2652711"/>
          </a:xfrm>
          <a:prstGeom prst="rect">
            <a:avLst/>
          </a:prstGeom>
          <a:noFill/>
          <a:extLst>
            <a:ext uri="{909E8E84-426E-40DD-AFC4-6F175D3DCCD1}">
              <a14:hiddenFill xmlns:a14="http://schemas.microsoft.com/office/drawing/2010/main">
                <a:solidFill>
                  <a:srgbClr val="FFFFFF"/>
                </a:solidFill>
              </a14:hiddenFill>
            </a:ext>
          </a:extLst>
        </p:spPr>
      </p:pic>
      <p:sp>
        <p:nvSpPr>
          <p:cNvPr id="10" name="Pravokotnik 9"/>
          <p:cNvSpPr/>
          <p:nvPr/>
        </p:nvSpPr>
        <p:spPr>
          <a:xfrm>
            <a:off x="2812384" y="6304002"/>
            <a:ext cx="888705" cy="369332"/>
          </a:xfrm>
          <a:prstGeom prst="rect">
            <a:avLst/>
          </a:prstGeom>
        </p:spPr>
        <p:txBody>
          <a:bodyPr wrap="none">
            <a:spAutoFit/>
          </a:bodyPr>
          <a:lstStyle/>
          <a:p>
            <a:r>
              <a:rPr lang="sl-SI" dirty="0"/>
              <a:t>trakulja</a:t>
            </a:r>
          </a:p>
        </p:txBody>
      </p:sp>
      <p:pic>
        <p:nvPicPr>
          <p:cNvPr id="12" name="Slika 11"/>
          <p:cNvPicPr>
            <a:picLocks noChangeAspect="1"/>
          </p:cNvPicPr>
          <p:nvPr/>
        </p:nvPicPr>
        <p:blipFill>
          <a:blip r:embed="rId4"/>
          <a:stretch>
            <a:fillRect/>
          </a:stretch>
        </p:blipFill>
        <p:spPr>
          <a:xfrm>
            <a:off x="9076151" y="187362"/>
            <a:ext cx="2957651" cy="3561678"/>
          </a:xfrm>
          <a:prstGeom prst="rect">
            <a:avLst/>
          </a:prstGeom>
        </p:spPr>
      </p:pic>
      <p:pic>
        <p:nvPicPr>
          <p:cNvPr id="5" name="Slika 4"/>
          <p:cNvPicPr>
            <a:picLocks noChangeAspect="1"/>
          </p:cNvPicPr>
          <p:nvPr/>
        </p:nvPicPr>
        <p:blipFill>
          <a:blip r:embed="rId5"/>
          <a:stretch>
            <a:fillRect/>
          </a:stretch>
        </p:blipFill>
        <p:spPr>
          <a:xfrm>
            <a:off x="10229661" y="3230673"/>
            <a:ext cx="1962339" cy="2435528"/>
          </a:xfrm>
          <a:prstGeom prst="rect">
            <a:avLst/>
          </a:prstGeom>
        </p:spPr>
      </p:pic>
      <p:sp>
        <p:nvSpPr>
          <p:cNvPr id="6" name="Pravokotnik 5"/>
          <p:cNvSpPr/>
          <p:nvPr/>
        </p:nvSpPr>
        <p:spPr>
          <a:xfrm>
            <a:off x="8233220" y="5750004"/>
            <a:ext cx="3992881" cy="923330"/>
          </a:xfrm>
          <a:prstGeom prst="rect">
            <a:avLst/>
          </a:prstGeom>
        </p:spPr>
        <p:txBody>
          <a:bodyPr wrap="square">
            <a:spAutoFit/>
          </a:bodyPr>
          <a:lstStyle/>
          <a:p>
            <a:r>
              <a:rPr lang="sl-SI" i="1" dirty="0">
                <a:latin typeface="Arial" panose="020B0604020202020204" pitchFamily="34" charset="0"/>
                <a:cs typeface="Arial" panose="020B0604020202020204" pitchFamily="34" charset="0"/>
              </a:rPr>
              <a:t>Vrtinčarje pogosto najdemo na spodnji strani kamnov v stoječih in počasi tekočih celinskih vodah.</a:t>
            </a:r>
          </a:p>
        </p:txBody>
      </p:sp>
      <p:sp>
        <p:nvSpPr>
          <p:cNvPr id="15" name="PoljeZBesedilom 14">
            <a:extLst>
              <a:ext uri="{FF2B5EF4-FFF2-40B4-BE49-F238E27FC236}">
                <a16:creationId xmlns:a16="http://schemas.microsoft.com/office/drawing/2014/main" id="{DF1666FA-ADC6-410F-AD51-EC64610231F2}"/>
              </a:ext>
            </a:extLst>
          </p:cNvPr>
          <p:cNvSpPr txBox="1"/>
          <p:nvPr/>
        </p:nvSpPr>
        <p:spPr>
          <a:xfrm>
            <a:off x="74571" y="5358685"/>
            <a:ext cx="3341628" cy="461665"/>
          </a:xfrm>
          <a:prstGeom prst="rect">
            <a:avLst/>
          </a:prstGeom>
          <a:solidFill>
            <a:srgbClr val="FFFF00"/>
          </a:solidFill>
        </p:spPr>
        <p:txBody>
          <a:bodyPr wrap="square" rtlCol="0">
            <a:spAutoFit/>
          </a:bodyPr>
          <a:lstStyle/>
          <a:p>
            <a:pPr algn="ctr"/>
            <a:r>
              <a:rPr lang="sl-SI" sz="2400" b="1" dirty="0"/>
              <a:t>Napiši predstavnike</a:t>
            </a:r>
          </a:p>
        </p:txBody>
      </p:sp>
    </p:spTree>
    <p:extLst>
      <p:ext uri="{BB962C8B-B14F-4D97-AF65-F5344CB8AC3E}">
        <p14:creationId xmlns:p14="http://schemas.microsoft.com/office/powerpoint/2010/main" val="677936851"/>
      </p:ext>
    </p:extLst>
  </p:cSld>
  <p:clrMapOvr>
    <a:masterClrMapping/>
  </p:clrMapOvr>
  <mc:AlternateContent xmlns:mc="http://schemas.openxmlformats.org/markup-compatibility/2006" xmlns:p14="http://schemas.microsoft.com/office/powerpoint/2010/main">
    <mc:Choice Requires="p14">
      <p:transition spd="slow" p14:dur="2000" advTm="27301"/>
    </mc:Choice>
    <mc:Fallback xmlns="">
      <p:transition spd="slow" advTm="2730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263435" y="336459"/>
            <a:ext cx="11636828" cy="6240515"/>
          </a:xfrm>
        </p:spPr>
        <p:txBody>
          <a:bodyPr>
            <a:normAutofit lnSpcReduction="10000"/>
          </a:bodyPr>
          <a:lstStyle/>
          <a:p>
            <a:r>
              <a:rPr lang="sl-SI" dirty="0">
                <a:latin typeface="Arial" pitchFamily="34" charset="0"/>
                <a:cs typeface="Arial" pitchFamily="34" charset="0"/>
              </a:rPr>
              <a:t>Telo je </a:t>
            </a:r>
            <a:r>
              <a:rPr lang="sl-SI" b="1" dirty="0">
                <a:solidFill>
                  <a:srgbClr val="00B050"/>
                </a:solidFill>
                <a:latin typeface="Arial" pitchFamily="34" charset="0"/>
                <a:cs typeface="Arial" pitchFamily="34" charset="0"/>
              </a:rPr>
              <a:t>sploščeno</a:t>
            </a:r>
            <a:r>
              <a:rPr lang="sl-SI" b="1" dirty="0">
                <a:solidFill>
                  <a:srgbClr val="006600"/>
                </a:solidFill>
                <a:latin typeface="Arial" pitchFamily="34" charset="0"/>
                <a:cs typeface="Arial" pitchFamily="34" charset="0"/>
              </a:rPr>
              <a:t> </a:t>
            </a:r>
            <a:r>
              <a:rPr lang="sl-SI" dirty="0">
                <a:solidFill>
                  <a:srgbClr val="006600"/>
                </a:solidFill>
                <a:latin typeface="Arial" pitchFamily="34" charset="0"/>
                <a:cs typeface="Arial" pitchFamily="34" charset="0"/>
              </a:rPr>
              <a:t>in </a:t>
            </a:r>
            <a:r>
              <a:rPr lang="sl-SI" b="1" dirty="0">
                <a:solidFill>
                  <a:srgbClr val="00B050"/>
                </a:solidFill>
                <a:latin typeface="Arial" pitchFamily="34" charset="0"/>
                <a:cs typeface="Arial" pitchFamily="34" charset="0"/>
              </a:rPr>
              <a:t>nečlenjeno</a:t>
            </a:r>
            <a:r>
              <a:rPr lang="sl-SI" dirty="0">
                <a:latin typeface="Arial" pitchFamily="34" charset="0"/>
                <a:cs typeface="Arial" pitchFamily="34" charset="0"/>
              </a:rPr>
              <a:t> ter </a:t>
            </a:r>
            <a:r>
              <a:rPr lang="sl-SI" b="1" dirty="0">
                <a:solidFill>
                  <a:srgbClr val="00B050"/>
                </a:solidFill>
                <a:latin typeface="Arial" pitchFamily="34" charset="0"/>
                <a:cs typeface="Arial" pitchFamily="34" charset="0"/>
              </a:rPr>
              <a:t>pokrito s kožo</a:t>
            </a:r>
            <a:r>
              <a:rPr lang="sl-SI" dirty="0">
                <a:latin typeface="Arial" pitchFamily="34" charset="0"/>
                <a:cs typeface="Arial" pitchFamily="34" charset="0"/>
              </a:rPr>
              <a:t>.</a:t>
            </a:r>
          </a:p>
          <a:p>
            <a:pPr marL="0" indent="0">
              <a:buNone/>
            </a:pPr>
            <a:endParaRPr lang="sl-SI" dirty="0">
              <a:latin typeface="Arial" pitchFamily="34" charset="0"/>
              <a:cs typeface="Arial" pitchFamily="34" charset="0"/>
            </a:endParaRPr>
          </a:p>
          <a:p>
            <a:pPr marL="0" indent="0">
              <a:buNone/>
            </a:pPr>
            <a:endParaRPr lang="sl-SI" dirty="0">
              <a:latin typeface="Arial" pitchFamily="34" charset="0"/>
              <a:cs typeface="Arial" pitchFamily="34" charset="0"/>
            </a:endParaRPr>
          </a:p>
          <a:p>
            <a:pPr marL="0" indent="0">
              <a:buNone/>
            </a:pPr>
            <a:endParaRPr lang="sl-SI" dirty="0">
              <a:latin typeface="Arial" pitchFamily="34" charset="0"/>
              <a:cs typeface="Arial" pitchFamily="34" charset="0"/>
            </a:endParaRPr>
          </a:p>
          <a:p>
            <a:pPr marL="0" indent="0">
              <a:buNone/>
            </a:pPr>
            <a:endParaRPr lang="sl-SI" dirty="0">
              <a:latin typeface="Arial" pitchFamily="34" charset="0"/>
              <a:cs typeface="Arial" pitchFamily="34" charset="0"/>
            </a:endParaRPr>
          </a:p>
          <a:p>
            <a:pPr marL="0" indent="0">
              <a:buNone/>
            </a:pPr>
            <a:endParaRPr lang="sl-SI" dirty="0">
              <a:latin typeface="Arial" pitchFamily="34" charset="0"/>
              <a:cs typeface="Arial" pitchFamily="34" charset="0"/>
            </a:endParaRPr>
          </a:p>
          <a:p>
            <a:pPr marL="0" indent="0">
              <a:buNone/>
            </a:pPr>
            <a:endParaRPr lang="sl-SI" dirty="0">
              <a:latin typeface="Arial" pitchFamily="34" charset="0"/>
              <a:cs typeface="Arial" pitchFamily="34" charset="0"/>
            </a:endParaRPr>
          </a:p>
          <a:p>
            <a:pPr marL="0" indent="0">
              <a:buNone/>
            </a:pPr>
            <a:endParaRPr lang="sl-SI" dirty="0">
              <a:latin typeface="Arial" pitchFamily="34" charset="0"/>
              <a:cs typeface="Arial" pitchFamily="34" charset="0"/>
            </a:endParaRPr>
          </a:p>
          <a:p>
            <a:pPr marL="0" indent="0">
              <a:buNone/>
            </a:pPr>
            <a:endParaRPr lang="sl-SI" dirty="0">
              <a:latin typeface="Arial" pitchFamily="34" charset="0"/>
              <a:cs typeface="Arial" pitchFamily="34" charset="0"/>
            </a:endParaRPr>
          </a:p>
          <a:p>
            <a:pPr marL="0" indent="0">
              <a:buNone/>
            </a:pPr>
            <a:endParaRPr lang="sl-SI" dirty="0">
              <a:latin typeface="Arial" pitchFamily="34" charset="0"/>
              <a:cs typeface="Arial" pitchFamily="34" charset="0"/>
            </a:endParaRPr>
          </a:p>
          <a:p>
            <a:r>
              <a:rPr lang="sl-SI" dirty="0">
                <a:latin typeface="Arial" pitchFamily="34" charset="0"/>
                <a:cs typeface="Arial" pitchFamily="34" charset="0"/>
              </a:rPr>
              <a:t>Imajo </a:t>
            </a:r>
            <a:r>
              <a:rPr lang="sl-SI" b="1" dirty="0">
                <a:solidFill>
                  <a:srgbClr val="00B050"/>
                </a:solidFill>
                <a:latin typeface="Arial" pitchFamily="34" charset="0"/>
                <a:cs typeface="Arial" pitchFamily="34" charset="0"/>
              </a:rPr>
              <a:t>BOČNO SOMERNO </a:t>
            </a:r>
            <a:r>
              <a:rPr lang="sl-SI" dirty="0">
                <a:latin typeface="Arial" pitchFamily="34" charset="0"/>
                <a:cs typeface="Arial" pitchFamily="34" charset="0"/>
              </a:rPr>
              <a:t>telo</a:t>
            </a:r>
          </a:p>
          <a:p>
            <a:pPr marL="0" indent="0">
              <a:buNone/>
            </a:pPr>
            <a:br>
              <a:rPr lang="sl-SI" dirty="0">
                <a:latin typeface="Arial" pitchFamily="34" charset="0"/>
                <a:cs typeface="Arial" pitchFamily="34" charset="0"/>
              </a:rPr>
            </a:br>
            <a:endParaRPr lang="sl-SI" dirty="0"/>
          </a:p>
        </p:txBody>
      </p:sp>
      <p:pic>
        <p:nvPicPr>
          <p:cNvPr id="4" name="Slika 3"/>
          <p:cNvPicPr>
            <a:picLocks noChangeAspect="1"/>
          </p:cNvPicPr>
          <p:nvPr/>
        </p:nvPicPr>
        <p:blipFill>
          <a:blip r:embed="rId2"/>
          <a:stretch>
            <a:fillRect/>
          </a:stretch>
        </p:blipFill>
        <p:spPr>
          <a:xfrm>
            <a:off x="5988325" y="3030582"/>
            <a:ext cx="1279323" cy="3376574"/>
          </a:xfrm>
          <a:prstGeom prst="rect">
            <a:avLst/>
          </a:prstGeom>
        </p:spPr>
      </p:pic>
      <p:pic>
        <p:nvPicPr>
          <p:cNvPr id="5" name="Slika 4"/>
          <p:cNvPicPr>
            <a:picLocks noChangeAspect="1"/>
          </p:cNvPicPr>
          <p:nvPr/>
        </p:nvPicPr>
        <p:blipFill>
          <a:blip r:embed="rId3"/>
          <a:stretch>
            <a:fillRect/>
          </a:stretch>
        </p:blipFill>
        <p:spPr>
          <a:xfrm>
            <a:off x="9248502" y="185769"/>
            <a:ext cx="2782389" cy="4103440"/>
          </a:xfrm>
          <a:prstGeom prst="rect">
            <a:avLst/>
          </a:prstGeom>
        </p:spPr>
      </p:pic>
      <p:pic>
        <p:nvPicPr>
          <p:cNvPr id="6" name="Picture 4" descr="http://4.bp.blogspot.com/_2RsxUjgICz4/S7_q6Y11yeI/AAAAAAAAABI/OsbqOC1oWeo/s1600/TURB012B.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9464" y="1008070"/>
            <a:ext cx="2206593" cy="3417783"/>
          </a:xfrm>
          <a:prstGeom prst="rect">
            <a:avLst/>
          </a:prstGeom>
          <a:noFill/>
          <a:extLst>
            <a:ext uri="{909E8E84-426E-40DD-AFC4-6F175D3DCCD1}">
              <a14:hiddenFill xmlns:a14="http://schemas.microsoft.com/office/drawing/2010/main">
                <a:solidFill>
                  <a:srgbClr val="FFFFFF"/>
                </a:solidFill>
              </a14:hiddenFill>
            </a:ext>
          </a:extLst>
        </p:spPr>
      </p:pic>
      <p:sp>
        <p:nvSpPr>
          <p:cNvPr id="8" name="PoljeZBesedilom 7">
            <a:extLst>
              <a:ext uri="{FF2B5EF4-FFF2-40B4-BE49-F238E27FC236}">
                <a16:creationId xmlns:a16="http://schemas.microsoft.com/office/drawing/2014/main" id="{DF1666FA-ADC6-410F-AD51-EC64610231F2}"/>
              </a:ext>
            </a:extLst>
          </p:cNvPr>
          <p:cNvSpPr txBox="1"/>
          <p:nvPr/>
        </p:nvSpPr>
        <p:spPr>
          <a:xfrm>
            <a:off x="149305" y="6186791"/>
            <a:ext cx="5405847" cy="461665"/>
          </a:xfrm>
          <a:prstGeom prst="rect">
            <a:avLst/>
          </a:prstGeom>
          <a:solidFill>
            <a:srgbClr val="FFFF00"/>
          </a:solidFill>
        </p:spPr>
        <p:txBody>
          <a:bodyPr wrap="square" rtlCol="0">
            <a:spAutoFit/>
          </a:bodyPr>
          <a:lstStyle/>
          <a:p>
            <a:pPr algn="ctr"/>
            <a:r>
              <a:rPr lang="sl-SI" sz="2400" b="1" dirty="0"/>
              <a:t>Prepiši besedilo</a:t>
            </a:r>
          </a:p>
        </p:txBody>
      </p:sp>
    </p:spTree>
    <p:extLst>
      <p:ext uri="{BB962C8B-B14F-4D97-AF65-F5344CB8AC3E}">
        <p14:creationId xmlns:p14="http://schemas.microsoft.com/office/powerpoint/2010/main" val="673456507"/>
      </p:ext>
    </p:extLst>
  </p:cSld>
  <p:clrMapOvr>
    <a:masterClrMapping/>
  </p:clrMapOvr>
  <mc:AlternateContent xmlns:mc="http://schemas.openxmlformats.org/markup-compatibility/2006" xmlns:p14="http://schemas.microsoft.com/office/powerpoint/2010/main">
    <mc:Choice Requires="p14">
      <p:transition spd="slow" p14:dur="2000" advTm="10937"/>
    </mc:Choice>
    <mc:Fallback xmlns="">
      <p:transition spd="slow" advTm="1093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181373" y="253507"/>
            <a:ext cx="11788558" cy="5201424"/>
          </a:xfrm>
          <a:prstGeom prst="rect">
            <a:avLst/>
          </a:prstGeom>
        </p:spPr>
        <p:txBody>
          <a:bodyPr wrap="square">
            <a:spAutoFit/>
          </a:bodyPr>
          <a:lstStyle/>
          <a:p>
            <a:pPr algn="just">
              <a:lnSpc>
                <a:spcPct val="150000"/>
              </a:lnSpc>
            </a:pPr>
            <a:r>
              <a:rPr lang="sl-SI" sz="3200" b="1" u="sng" dirty="0">
                <a:solidFill>
                  <a:srgbClr val="FF0000"/>
                </a:solidFill>
                <a:latin typeface="Arial" pitchFamily="34" charset="0"/>
                <a:cs typeface="Arial" pitchFamily="34" charset="0"/>
              </a:rPr>
              <a:t>PREBAVILA:</a:t>
            </a:r>
            <a:r>
              <a:rPr lang="sl-SI" sz="3200" b="1" dirty="0">
                <a:latin typeface="Arial" pitchFamily="34" charset="0"/>
                <a:cs typeface="Arial" pitchFamily="34" charset="0"/>
              </a:rPr>
              <a:t> usta in slepo zaprto črevo.</a:t>
            </a:r>
            <a:r>
              <a:rPr lang="sl-SI" sz="3200" dirty="0">
                <a:latin typeface="Arial" pitchFamily="34" charset="0"/>
                <a:cs typeface="Arial" pitchFamily="34" charset="0"/>
              </a:rPr>
              <a:t> Nimajo </a:t>
            </a:r>
            <a:r>
              <a:rPr lang="sl-SI" sz="3200" b="1" u="sng" dirty="0">
                <a:latin typeface="Arial" pitchFamily="34" charset="0"/>
                <a:cs typeface="Arial" pitchFamily="34" charset="0"/>
              </a:rPr>
              <a:t>zadnjične odprtine </a:t>
            </a:r>
            <a:r>
              <a:rPr lang="sl-SI" sz="3200" b="1" dirty="0">
                <a:latin typeface="Arial" pitchFamily="34" charset="0"/>
                <a:cs typeface="Arial" pitchFamily="34" charset="0"/>
              </a:rPr>
              <a:t>(iztrebljajo skozi usta).</a:t>
            </a:r>
            <a:r>
              <a:rPr lang="sl-SI" sz="3200" dirty="0">
                <a:latin typeface="Arial" pitchFamily="34" charset="0"/>
                <a:cs typeface="Arial" pitchFamily="34" charset="0"/>
              </a:rPr>
              <a:t> </a:t>
            </a:r>
          </a:p>
          <a:p>
            <a:pPr algn="just"/>
            <a:endParaRPr lang="sl-SI" sz="3200" dirty="0">
              <a:latin typeface="Arial" pitchFamily="34" charset="0"/>
              <a:cs typeface="Arial" pitchFamily="34" charset="0"/>
            </a:endParaRPr>
          </a:p>
          <a:p>
            <a:pPr algn="just"/>
            <a:endParaRPr lang="sl-SI" sz="3200" dirty="0">
              <a:latin typeface="Arial" pitchFamily="34" charset="0"/>
              <a:cs typeface="Arial" pitchFamily="34" charset="0"/>
            </a:endParaRPr>
          </a:p>
          <a:p>
            <a:pPr algn="just"/>
            <a:endParaRPr lang="sl-SI" sz="3200" dirty="0">
              <a:latin typeface="Arial" pitchFamily="34" charset="0"/>
              <a:cs typeface="Arial" pitchFamily="34" charset="0"/>
            </a:endParaRPr>
          </a:p>
          <a:p>
            <a:pPr algn="just"/>
            <a:endParaRPr lang="sl-SI" sz="3200" dirty="0">
              <a:latin typeface="Arial" pitchFamily="34" charset="0"/>
              <a:cs typeface="Arial" pitchFamily="34" charset="0"/>
            </a:endParaRPr>
          </a:p>
          <a:p>
            <a:pPr algn="just"/>
            <a:endParaRPr lang="sl-SI" sz="2400" dirty="0">
              <a:latin typeface="Arial" pitchFamily="34" charset="0"/>
              <a:cs typeface="Arial" pitchFamily="34" charset="0"/>
            </a:endParaRPr>
          </a:p>
          <a:p>
            <a:pPr algn="just"/>
            <a:endParaRPr lang="sl-SI" sz="2400" dirty="0">
              <a:latin typeface="Arial" pitchFamily="34" charset="0"/>
              <a:cs typeface="Arial" pitchFamily="34" charset="0"/>
            </a:endParaRPr>
          </a:p>
          <a:p>
            <a:pPr algn="just"/>
            <a:br>
              <a:rPr lang="sl-SI" sz="2400" dirty="0">
                <a:latin typeface="Bookman Old Style" pitchFamily="18" charset="0"/>
              </a:rPr>
            </a:br>
            <a:br>
              <a:rPr lang="sl-SI" dirty="0"/>
            </a:br>
            <a:endParaRPr lang="sl-SI" dirty="0"/>
          </a:p>
        </p:txBody>
      </p:sp>
      <p:pic>
        <p:nvPicPr>
          <p:cNvPr id="2" name="Slika 1"/>
          <p:cNvPicPr>
            <a:picLocks noChangeAspect="1"/>
          </p:cNvPicPr>
          <p:nvPr/>
        </p:nvPicPr>
        <p:blipFill>
          <a:blip r:embed="rId2"/>
          <a:stretch>
            <a:fillRect/>
          </a:stretch>
        </p:blipFill>
        <p:spPr>
          <a:xfrm>
            <a:off x="930505" y="2922291"/>
            <a:ext cx="6373866" cy="2722964"/>
          </a:xfrm>
          <a:prstGeom prst="rect">
            <a:avLst/>
          </a:prstGeom>
        </p:spPr>
      </p:pic>
      <p:pic>
        <p:nvPicPr>
          <p:cNvPr id="9" name="Slika 8"/>
          <p:cNvPicPr>
            <a:picLocks noChangeAspect="1"/>
          </p:cNvPicPr>
          <p:nvPr/>
        </p:nvPicPr>
        <p:blipFill>
          <a:blip r:embed="rId3"/>
          <a:stretch>
            <a:fillRect/>
          </a:stretch>
        </p:blipFill>
        <p:spPr>
          <a:xfrm>
            <a:off x="8217391" y="2154682"/>
            <a:ext cx="2938289" cy="4277511"/>
          </a:xfrm>
          <a:prstGeom prst="rect">
            <a:avLst/>
          </a:prstGeom>
        </p:spPr>
      </p:pic>
      <p:sp>
        <p:nvSpPr>
          <p:cNvPr id="13" name="PoljeZBesedilom 12">
            <a:extLst>
              <a:ext uri="{FF2B5EF4-FFF2-40B4-BE49-F238E27FC236}">
                <a16:creationId xmlns:a16="http://schemas.microsoft.com/office/drawing/2014/main" id="{DF1666FA-ADC6-410F-AD51-EC64610231F2}"/>
              </a:ext>
            </a:extLst>
          </p:cNvPr>
          <p:cNvSpPr txBox="1"/>
          <p:nvPr/>
        </p:nvSpPr>
        <p:spPr>
          <a:xfrm>
            <a:off x="149305" y="6186791"/>
            <a:ext cx="5405847" cy="461665"/>
          </a:xfrm>
          <a:prstGeom prst="rect">
            <a:avLst/>
          </a:prstGeom>
          <a:solidFill>
            <a:srgbClr val="FFFF00"/>
          </a:solidFill>
        </p:spPr>
        <p:txBody>
          <a:bodyPr wrap="square" rtlCol="0">
            <a:spAutoFit/>
          </a:bodyPr>
          <a:lstStyle/>
          <a:p>
            <a:pPr algn="ctr"/>
            <a:r>
              <a:rPr lang="sl-SI" sz="2400" b="1" dirty="0"/>
              <a:t>Prepiši besedilo</a:t>
            </a:r>
          </a:p>
        </p:txBody>
      </p:sp>
    </p:spTree>
    <p:extLst>
      <p:ext uri="{BB962C8B-B14F-4D97-AF65-F5344CB8AC3E}">
        <p14:creationId xmlns:p14="http://schemas.microsoft.com/office/powerpoint/2010/main" val="712602223"/>
      </p:ext>
    </p:extLst>
  </p:cSld>
  <p:clrMapOvr>
    <a:masterClrMapping/>
  </p:clrMapOvr>
  <mc:AlternateContent xmlns:mc="http://schemas.openxmlformats.org/markup-compatibility/2006" xmlns:p14="http://schemas.microsoft.com/office/powerpoint/2010/main">
    <mc:Choice Requires="p14">
      <p:transition spd="slow" p14:dur="2000" advTm="11713"/>
    </mc:Choice>
    <mc:Fallback xmlns="">
      <p:transition spd="slow" advTm="1171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214783" y="222047"/>
            <a:ext cx="11788558" cy="2739211"/>
          </a:xfrm>
          <a:prstGeom prst="rect">
            <a:avLst/>
          </a:prstGeom>
        </p:spPr>
        <p:txBody>
          <a:bodyPr wrap="square">
            <a:spAutoFit/>
          </a:bodyPr>
          <a:lstStyle/>
          <a:p>
            <a:pPr algn="just"/>
            <a:r>
              <a:rPr lang="sl-SI" sz="3200" dirty="0">
                <a:latin typeface="Arial" pitchFamily="34" charset="0"/>
                <a:cs typeface="Arial" pitchFamily="34" charset="0"/>
              </a:rPr>
              <a:t>Pri </a:t>
            </a:r>
            <a:r>
              <a:rPr lang="sl-SI" sz="3200" b="1" dirty="0">
                <a:latin typeface="Arial" pitchFamily="34" charset="0"/>
                <a:cs typeface="Arial" pitchFamily="34" charset="0"/>
              </a:rPr>
              <a:t>trakuljah </a:t>
            </a:r>
            <a:r>
              <a:rPr lang="sl-SI" sz="3200" dirty="0">
                <a:latin typeface="Arial" pitchFamily="34" charset="0"/>
                <a:cs typeface="Arial" pitchFamily="34" charset="0"/>
              </a:rPr>
              <a:t>pa je </a:t>
            </a:r>
            <a:r>
              <a:rPr lang="sl-SI" sz="3200" b="1" dirty="0">
                <a:latin typeface="Arial" pitchFamily="34" charset="0"/>
                <a:cs typeface="Arial" pitchFamily="34" charset="0"/>
              </a:rPr>
              <a:t>prebavilo zakrnelo </a:t>
            </a:r>
            <a:r>
              <a:rPr lang="sl-SI" sz="3200" dirty="0">
                <a:latin typeface="Arial" pitchFamily="34" charset="0"/>
                <a:cs typeface="Arial" pitchFamily="34" charset="0"/>
              </a:rPr>
              <a:t>in </a:t>
            </a:r>
            <a:r>
              <a:rPr lang="sl-SI" sz="3200" dirty="0">
                <a:solidFill>
                  <a:srgbClr val="00B050"/>
                </a:solidFill>
                <a:latin typeface="Arial" pitchFamily="34" charset="0"/>
                <a:cs typeface="Arial" pitchFamily="34" charset="0"/>
              </a:rPr>
              <a:t>hrano sprejemajo skozi kožo</a:t>
            </a:r>
            <a:r>
              <a:rPr lang="sl-SI" sz="3200" dirty="0">
                <a:latin typeface="Arial" pitchFamily="34" charset="0"/>
                <a:cs typeface="Arial" pitchFamily="34" charset="0"/>
              </a:rPr>
              <a:t>. </a:t>
            </a:r>
          </a:p>
          <a:p>
            <a:pPr algn="just"/>
            <a:endParaRPr lang="sl-SI" sz="2400" dirty="0">
              <a:latin typeface="Arial" pitchFamily="34" charset="0"/>
              <a:cs typeface="Arial" pitchFamily="34" charset="0"/>
            </a:endParaRPr>
          </a:p>
          <a:p>
            <a:pPr algn="just"/>
            <a:endParaRPr lang="sl-SI" sz="2400" dirty="0">
              <a:latin typeface="Arial" pitchFamily="34" charset="0"/>
              <a:cs typeface="Arial" pitchFamily="34" charset="0"/>
            </a:endParaRPr>
          </a:p>
          <a:p>
            <a:pPr algn="just"/>
            <a:br>
              <a:rPr lang="sl-SI" sz="2400" dirty="0">
                <a:latin typeface="Bookman Old Style" pitchFamily="18" charset="0"/>
              </a:rPr>
            </a:br>
            <a:br>
              <a:rPr lang="sl-SI" dirty="0"/>
            </a:br>
            <a:endParaRPr lang="sl-SI"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851" y="1591652"/>
            <a:ext cx="5933694" cy="3656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441" y="4730331"/>
            <a:ext cx="2522638" cy="1924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Slika 2"/>
          <p:cNvPicPr>
            <a:picLocks noChangeAspect="1"/>
          </p:cNvPicPr>
          <p:nvPr/>
        </p:nvPicPr>
        <p:blipFill>
          <a:blip r:embed="rId5"/>
          <a:stretch>
            <a:fillRect/>
          </a:stretch>
        </p:blipFill>
        <p:spPr>
          <a:xfrm>
            <a:off x="17433" y="1827979"/>
            <a:ext cx="3294655" cy="2628032"/>
          </a:xfrm>
          <a:prstGeom prst="rect">
            <a:avLst/>
          </a:prstGeom>
        </p:spPr>
      </p:pic>
      <p:pic>
        <p:nvPicPr>
          <p:cNvPr id="9" name="Slika 8"/>
          <p:cNvPicPr>
            <a:picLocks noChangeAspect="1"/>
          </p:cNvPicPr>
          <p:nvPr/>
        </p:nvPicPr>
        <p:blipFill>
          <a:blip r:embed="rId6"/>
          <a:stretch>
            <a:fillRect/>
          </a:stretch>
        </p:blipFill>
        <p:spPr>
          <a:xfrm>
            <a:off x="3182487" y="2062498"/>
            <a:ext cx="3113810" cy="4592217"/>
          </a:xfrm>
          <a:prstGeom prst="rect">
            <a:avLst/>
          </a:prstGeom>
        </p:spPr>
      </p:pic>
      <p:sp>
        <p:nvSpPr>
          <p:cNvPr id="12" name="PoljeZBesedilom 11">
            <a:extLst>
              <a:ext uri="{FF2B5EF4-FFF2-40B4-BE49-F238E27FC236}">
                <a16:creationId xmlns:a16="http://schemas.microsoft.com/office/drawing/2014/main" id="{DF1666FA-ADC6-410F-AD51-EC64610231F2}"/>
              </a:ext>
            </a:extLst>
          </p:cNvPr>
          <p:cNvSpPr txBox="1"/>
          <p:nvPr/>
        </p:nvSpPr>
        <p:spPr>
          <a:xfrm>
            <a:off x="7198541" y="6155810"/>
            <a:ext cx="3265714" cy="461665"/>
          </a:xfrm>
          <a:prstGeom prst="rect">
            <a:avLst/>
          </a:prstGeom>
          <a:solidFill>
            <a:srgbClr val="FFFF00"/>
          </a:solidFill>
        </p:spPr>
        <p:txBody>
          <a:bodyPr wrap="square" rtlCol="0">
            <a:spAutoFit/>
          </a:bodyPr>
          <a:lstStyle/>
          <a:p>
            <a:pPr algn="ctr"/>
            <a:r>
              <a:rPr lang="sl-SI" sz="2400" b="1" dirty="0"/>
              <a:t>Prepiši besedilo</a:t>
            </a:r>
          </a:p>
        </p:txBody>
      </p:sp>
    </p:spTree>
    <p:custDataLst>
      <p:tags r:id="rId1"/>
    </p:custDataLst>
    <p:extLst>
      <p:ext uri="{BB962C8B-B14F-4D97-AF65-F5344CB8AC3E}">
        <p14:creationId xmlns:p14="http://schemas.microsoft.com/office/powerpoint/2010/main" val="1802593997"/>
      </p:ext>
    </p:extLst>
  </p:cSld>
  <p:clrMapOvr>
    <a:masterClrMapping/>
  </p:clrMapOvr>
  <mc:AlternateContent xmlns:mc="http://schemas.openxmlformats.org/markup-compatibility/2006" xmlns:p14="http://schemas.microsoft.com/office/powerpoint/2010/main">
    <mc:Choice Requires="p14">
      <p:transition spd="slow" p14:dur="2000" advTm="13740"/>
    </mc:Choice>
    <mc:Fallback xmlns="">
      <p:transition spd="slow" advTm="137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239349" y="260648"/>
            <a:ext cx="11233248" cy="4873752"/>
          </a:xfrm>
        </p:spPr>
        <p:txBody>
          <a:bodyPr>
            <a:normAutofit/>
          </a:bodyPr>
          <a:lstStyle/>
          <a:p>
            <a:pPr algn="just"/>
            <a:r>
              <a:rPr lang="sl-SI" sz="3200" b="1" u="sng" dirty="0">
                <a:solidFill>
                  <a:srgbClr val="FF0000"/>
                </a:solidFill>
                <a:latin typeface="Arial" pitchFamily="34" charset="0"/>
                <a:cs typeface="Arial" pitchFamily="34" charset="0"/>
              </a:rPr>
              <a:t>KRVOŽILNI SISTEM</a:t>
            </a:r>
            <a:r>
              <a:rPr lang="sl-SI" sz="3200" b="1" dirty="0">
                <a:solidFill>
                  <a:srgbClr val="FF0000"/>
                </a:solidFill>
                <a:latin typeface="Arial" pitchFamily="34" charset="0"/>
                <a:cs typeface="Arial" pitchFamily="34" charset="0"/>
              </a:rPr>
              <a:t>: </a:t>
            </a:r>
            <a:r>
              <a:rPr lang="sl-SI" sz="3200" b="1" dirty="0">
                <a:latin typeface="Arial" pitchFamily="34" charset="0"/>
                <a:cs typeface="Arial" pitchFamily="34" charset="0"/>
              </a:rPr>
              <a:t>nimajo krvožilnega sistema</a:t>
            </a:r>
            <a:r>
              <a:rPr lang="sl-SI" sz="3200" dirty="0">
                <a:latin typeface="Arial" pitchFamily="34" charset="0"/>
                <a:cs typeface="Arial" pitchFamily="34" charset="0"/>
              </a:rPr>
              <a:t>, </a:t>
            </a:r>
          </a:p>
          <a:p>
            <a:pPr algn="just"/>
            <a:endParaRPr lang="sl-SI" sz="3200" dirty="0">
              <a:latin typeface="Arial" pitchFamily="34" charset="0"/>
              <a:cs typeface="Arial" pitchFamily="34" charset="0"/>
            </a:endParaRPr>
          </a:p>
          <a:p>
            <a:pPr algn="just"/>
            <a:r>
              <a:rPr lang="sl-SI" sz="3200" b="1" u="sng" dirty="0">
                <a:solidFill>
                  <a:srgbClr val="FF0000"/>
                </a:solidFill>
                <a:latin typeface="Arial" pitchFamily="34" charset="0"/>
                <a:cs typeface="Arial" pitchFamily="34" charset="0"/>
              </a:rPr>
              <a:t>DIHALA:</a:t>
            </a:r>
            <a:r>
              <a:rPr lang="sl-SI" sz="3200" b="1" dirty="0">
                <a:latin typeface="Arial" pitchFamily="34" charset="0"/>
                <a:cs typeface="Arial" pitchFamily="34" charset="0"/>
              </a:rPr>
              <a:t> </a:t>
            </a:r>
            <a:r>
              <a:rPr lang="sl-SI" sz="3200" dirty="0">
                <a:latin typeface="Arial" pitchFamily="34" charset="0"/>
                <a:cs typeface="Arial" pitchFamily="34" charset="0"/>
              </a:rPr>
              <a:t>dihalni plini prehajajo skozi </a:t>
            </a:r>
            <a:r>
              <a:rPr lang="sl-SI" sz="3200" dirty="0">
                <a:solidFill>
                  <a:srgbClr val="FF0000"/>
                </a:solidFill>
                <a:latin typeface="Arial" pitchFamily="34" charset="0"/>
                <a:cs typeface="Arial" pitchFamily="34" charset="0"/>
              </a:rPr>
              <a:t>celotno telesno površino.</a:t>
            </a:r>
            <a:r>
              <a:rPr lang="sl-SI" sz="3200" dirty="0">
                <a:latin typeface="Arial" pitchFamily="34" charset="0"/>
                <a:cs typeface="Arial" pitchFamily="34" charset="0"/>
              </a:rPr>
              <a:t> </a:t>
            </a:r>
          </a:p>
        </p:txBody>
      </p:sp>
      <p:pic>
        <p:nvPicPr>
          <p:cNvPr id="7170" name="Picture 2" descr="http://img.photobucket.com/albums/v497/crowskyler/animania/flatwor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382" y="2996952"/>
            <a:ext cx="5543188" cy="29683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planarian3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4134" y="2999066"/>
            <a:ext cx="5217231" cy="2932088"/>
          </a:xfrm>
          <a:prstGeom prst="rect">
            <a:avLst/>
          </a:prstGeom>
          <a:noFill/>
          <a:extLst>
            <a:ext uri="{909E8E84-426E-40DD-AFC4-6F175D3DCCD1}">
              <a14:hiddenFill xmlns:a14="http://schemas.microsoft.com/office/drawing/2010/main">
                <a:solidFill>
                  <a:srgbClr val="FFFFFF"/>
                </a:solidFill>
              </a14:hiddenFill>
            </a:ext>
          </a:extLst>
        </p:spPr>
      </p:pic>
      <p:sp>
        <p:nvSpPr>
          <p:cNvPr id="6" name="PoljeZBesedilom 5">
            <a:extLst>
              <a:ext uri="{FF2B5EF4-FFF2-40B4-BE49-F238E27FC236}">
                <a16:creationId xmlns:a16="http://schemas.microsoft.com/office/drawing/2014/main" id="{DF1666FA-ADC6-410F-AD51-EC64610231F2}"/>
              </a:ext>
            </a:extLst>
          </p:cNvPr>
          <p:cNvSpPr txBox="1"/>
          <p:nvPr/>
        </p:nvSpPr>
        <p:spPr>
          <a:xfrm>
            <a:off x="149305" y="6186791"/>
            <a:ext cx="3168661" cy="461665"/>
          </a:xfrm>
          <a:prstGeom prst="rect">
            <a:avLst/>
          </a:prstGeom>
          <a:solidFill>
            <a:srgbClr val="FFFF00"/>
          </a:solidFill>
        </p:spPr>
        <p:txBody>
          <a:bodyPr wrap="square" rtlCol="0">
            <a:spAutoFit/>
          </a:bodyPr>
          <a:lstStyle/>
          <a:p>
            <a:pPr algn="ctr"/>
            <a:r>
              <a:rPr lang="sl-SI" sz="2400" b="1" dirty="0"/>
              <a:t>Prepiši besedilo</a:t>
            </a:r>
          </a:p>
        </p:txBody>
      </p:sp>
    </p:spTree>
    <p:extLst>
      <p:ext uri="{BB962C8B-B14F-4D97-AF65-F5344CB8AC3E}">
        <p14:creationId xmlns:p14="http://schemas.microsoft.com/office/powerpoint/2010/main" val="4294586124"/>
      </p:ext>
    </p:extLst>
  </p:cSld>
  <p:clrMapOvr>
    <a:masterClrMapping/>
  </p:clrMapOvr>
  <mc:AlternateContent xmlns:mc="http://schemas.openxmlformats.org/markup-compatibility/2006" xmlns:p14="http://schemas.microsoft.com/office/powerpoint/2010/main">
    <mc:Choice Requires="p14">
      <p:transition spd="slow" p14:dur="2000" advTm="11159"/>
    </mc:Choice>
    <mc:Fallback xmlns="">
      <p:transition spd="slow" advTm="1115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0629" y="116633"/>
            <a:ext cx="11769822" cy="7109639"/>
          </a:xfrm>
          <a:prstGeom prst="rect">
            <a:avLst/>
          </a:prstGeom>
          <a:noFill/>
        </p:spPr>
        <p:txBody>
          <a:bodyPr wrap="square" rtlCol="0">
            <a:spAutoFit/>
          </a:bodyPr>
          <a:lstStyle/>
          <a:p>
            <a:pPr algn="just"/>
            <a:r>
              <a:rPr lang="sl-SI" sz="2400" b="1" u="sng" dirty="0">
                <a:solidFill>
                  <a:srgbClr val="FF0000"/>
                </a:solidFill>
                <a:latin typeface="Arial" panose="020B0604020202020204" pitchFamily="34" charset="0"/>
                <a:cs typeface="Arial" pitchFamily="34" charset="0"/>
              </a:rPr>
              <a:t>ŽIVČEVJE</a:t>
            </a:r>
            <a:r>
              <a:rPr lang="sl-SI" sz="2400" b="1" dirty="0">
                <a:latin typeface="Arial" pitchFamily="34" charset="0"/>
                <a:cs typeface="Arial" pitchFamily="34" charset="0"/>
              </a:rPr>
              <a:t>: </a:t>
            </a:r>
            <a:r>
              <a:rPr lang="sl-SI" sz="2400" dirty="0">
                <a:latin typeface="Arial" panose="020B0604020202020204" pitchFamily="34" charset="0"/>
                <a:cs typeface="Arial" panose="020B0604020202020204" pitchFamily="34" charset="0"/>
              </a:rPr>
              <a:t>Imajo preproste </a:t>
            </a:r>
            <a:r>
              <a:rPr lang="sl-SI" sz="2400" dirty="0">
                <a:solidFill>
                  <a:srgbClr val="00B050"/>
                </a:solidFill>
                <a:latin typeface="Arial" pitchFamily="34" charset="0"/>
                <a:cs typeface="Arial" pitchFamily="34" charset="0"/>
              </a:rPr>
              <a:t>možgane </a:t>
            </a:r>
            <a:r>
              <a:rPr lang="sl-SI" sz="2400" dirty="0">
                <a:latin typeface="Arial" pitchFamily="34" charset="0"/>
                <a:cs typeface="Arial" pitchFamily="34" charset="0"/>
              </a:rPr>
              <a:t>iz katerih izhajata </a:t>
            </a:r>
            <a:r>
              <a:rPr lang="sl-SI" sz="2400" dirty="0">
                <a:solidFill>
                  <a:srgbClr val="00B050"/>
                </a:solidFill>
                <a:latin typeface="Arial" pitchFamily="34" charset="0"/>
                <a:cs typeface="Arial" pitchFamily="34" charset="0"/>
              </a:rPr>
              <a:t>dva snopa živcev</a:t>
            </a:r>
          </a:p>
          <a:p>
            <a:pPr algn="just"/>
            <a:endParaRPr lang="sl-SI" sz="2400" dirty="0">
              <a:solidFill>
                <a:srgbClr val="00B050"/>
              </a:solidFill>
              <a:latin typeface="Arial" pitchFamily="34" charset="0"/>
              <a:cs typeface="Arial" pitchFamily="34" charset="0"/>
            </a:endParaRPr>
          </a:p>
          <a:p>
            <a:pPr algn="just"/>
            <a:r>
              <a:rPr lang="sl-SI" sz="2400" dirty="0">
                <a:solidFill>
                  <a:srgbClr val="00B050"/>
                </a:solidFill>
                <a:latin typeface="Arial" pitchFamily="34" charset="0"/>
                <a:cs typeface="Arial" pitchFamily="34" charset="0"/>
              </a:rPr>
              <a:t>ČAŠASTE OČI</a:t>
            </a:r>
            <a:r>
              <a:rPr lang="sl-SI" sz="2400" dirty="0">
                <a:latin typeface="Arial" panose="020B0604020202020204" pitchFamily="34" charset="0"/>
                <a:cs typeface="Arial" panose="020B0604020202020204" pitchFamily="34" charset="0"/>
              </a:rPr>
              <a:t>, ki zaznajo spremembe v jakosti svetlobe.</a:t>
            </a:r>
          </a:p>
          <a:p>
            <a:pPr algn="just"/>
            <a:endParaRPr lang="sl-SI" sz="2400" dirty="0">
              <a:solidFill>
                <a:srgbClr val="00B050"/>
              </a:solidFill>
              <a:latin typeface="Arial" pitchFamily="34" charset="0"/>
              <a:cs typeface="Arial" pitchFamily="34" charset="0"/>
            </a:endParaRPr>
          </a:p>
          <a:p>
            <a:endParaRPr lang="sl-SI" sz="2400" dirty="0">
              <a:latin typeface="Bookman Old Style" pitchFamily="18" charset="0"/>
            </a:endParaRPr>
          </a:p>
          <a:p>
            <a:endParaRPr lang="sl-SI" sz="2400" dirty="0">
              <a:latin typeface="Bookman Old Style" pitchFamily="18" charset="0"/>
            </a:endParaRPr>
          </a:p>
          <a:p>
            <a:endParaRPr lang="sl-SI" sz="2400" dirty="0">
              <a:latin typeface="Bookman Old Style" pitchFamily="18" charset="0"/>
            </a:endParaRPr>
          </a:p>
          <a:p>
            <a:endParaRPr lang="sl-SI" sz="2400" dirty="0">
              <a:latin typeface="Bookman Old Style" pitchFamily="18" charset="0"/>
            </a:endParaRPr>
          </a:p>
          <a:p>
            <a:endParaRPr lang="sl-SI" sz="2400" dirty="0">
              <a:latin typeface="Bookman Old Style" pitchFamily="18" charset="0"/>
            </a:endParaRPr>
          </a:p>
          <a:p>
            <a:endParaRPr lang="sl-SI" sz="2400" dirty="0">
              <a:latin typeface="Bookman Old Style" pitchFamily="18" charset="0"/>
            </a:endParaRPr>
          </a:p>
          <a:p>
            <a:endParaRPr lang="sl-SI" sz="2400" dirty="0">
              <a:latin typeface="Bookman Old Style" pitchFamily="18" charset="0"/>
            </a:endParaRPr>
          </a:p>
          <a:p>
            <a:endParaRPr lang="sl-SI" sz="2400" dirty="0">
              <a:latin typeface="Bookman Old Style" pitchFamily="18" charset="0"/>
            </a:endParaRPr>
          </a:p>
          <a:p>
            <a:endParaRPr lang="sl-SI" sz="2400" dirty="0">
              <a:latin typeface="Bookman Old Style" pitchFamily="18" charset="0"/>
            </a:endParaRPr>
          </a:p>
          <a:p>
            <a:endParaRPr lang="sl-SI" sz="2400" dirty="0">
              <a:latin typeface="Bookman Old Style" pitchFamily="18" charset="0"/>
            </a:endParaRPr>
          </a:p>
          <a:p>
            <a:endParaRPr lang="sl-SI" sz="2400" dirty="0">
              <a:latin typeface="Bookman Old Style" pitchFamily="18" charset="0"/>
            </a:endParaRPr>
          </a:p>
          <a:p>
            <a:endParaRPr lang="sl-SI" sz="2400" dirty="0">
              <a:latin typeface="Bookman Old Style" pitchFamily="18" charset="0"/>
            </a:endParaRPr>
          </a:p>
          <a:p>
            <a:endParaRPr lang="sl-SI" sz="2400" dirty="0">
              <a:latin typeface="Bookman Old Style" pitchFamily="18" charset="0"/>
            </a:endParaRPr>
          </a:p>
          <a:p>
            <a:endParaRPr lang="sl-SI" sz="2400" dirty="0">
              <a:latin typeface="Bookman Old Style" pitchFamily="18" charset="0"/>
            </a:endParaRPr>
          </a:p>
          <a:p>
            <a:r>
              <a:rPr lang="sl-SI" sz="2400" dirty="0">
                <a:latin typeface="Bookman Old Style" pitchFamily="18" charset="0"/>
              </a:rPr>
              <a:t>	</a:t>
            </a:r>
            <a:endParaRPr lang="sl-SI" sz="2400" i="1" dirty="0">
              <a:latin typeface="Bookman Old Style"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157" y="1501950"/>
            <a:ext cx="7099257" cy="36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descr="planarian3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580772" y="761797"/>
            <a:ext cx="3432641" cy="3429594"/>
          </a:xfrm>
          <a:prstGeom prst="rect">
            <a:avLst/>
          </a:prstGeom>
          <a:noFill/>
          <a:extLst>
            <a:ext uri="{909E8E84-426E-40DD-AFC4-6F175D3DCCD1}">
              <a14:hiddenFill xmlns:a14="http://schemas.microsoft.com/office/drawing/2010/main">
                <a:solidFill>
                  <a:srgbClr val="FFFFFF"/>
                </a:solidFill>
              </a14:hiddenFill>
            </a:ext>
          </a:extLst>
        </p:spPr>
      </p:pic>
      <p:pic>
        <p:nvPicPr>
          <p:cNvPr id="2" name="Slika 1"/>
          <p:cNvPicPr>
            <a:picLocks noChangeAspect="1"/>
          </p:cNvPicPr>
          <p:nvPr/>
        </p:nvPicPr>
        <p:blipFill>
          <a:blip r:embed="rId4"/>
          <a:stretch>
            <a:fillRect/>
          </a:stretch>
        </p:blipFill>
        <p:spPr>
          <a:xfrm>
            <a:off x="7358414" y="4133470"/>
            <a:ext cx="4725059" cy="2724530"/>
          </a:xfrm>
          <a:prstGeom prst="rect">
            <a:avLst/>
          </a:prstGeom>
        </p:spPr>
      </p:pic>
      <p:pic>
        <p:nvPicPr>
          <p:cNvPr id="6" name="Slika 5"/>
          <p:cNvPicPr>
            <a:picLocks noChangeAspect="1"/>
          </p:cNvPicPr>
          <p:nvPr/>
        </p:nvPicPr>
        <p:blipFill>
          <a:blip r:embed="rId5"/>
          <a:stretch>
            <a:fillRect/>
          </a:stretch>
        </p:blipFill>
        <p:spPr>
          <a:xfrm>
            <a:off x="150630" y="4938947"/>
            <a:ext cx="2187622" cy="1740935"/>
          </a:xfrm>
          <a:prstGeom prst="rect">
            <a:avLst/>
          </a:prstGeom>
        </p:spPr>
      </p:pic>
      <p:sp>
        <p:nvSpPr>
          <p:cNvPr id="8" name="PoljeZBesedilom 7">
            <a:extLst>
              <a:ext uri="{FF2B5EF4-FFF2-40B4-BE49-F238E27FC236}">
                <a16:creationId xmlns:a16="http://schemas.microsoft.com/office/drawing/2014/main" id="{DF1666FA-ADC6-410F-AD51-EC64610231F2}"/>
              </a:ext>
            </a:extLst>
          </p:cNvPr>
          <p:cNvSpPr txBox="1"/>
          <p:nvPr/>
        </p:nvSpPr>
        <p:spPr>
          <a:xfrm>
            <a:off x="3465060" y="6106467"/>
            <a:ext cx="2881278" cy="461665"/>
          </a:xfrm>
          <a:prstGeom prst="rect">
            <a:avLst/>
          </a:prstGeom>
          <a:solidFill>
            <a:srgbClr val="FFFF00"/>
          </a:solidFill>
        </p:spPr>
        <p:txBody>
          <a:bodyPr wrap="square" rtlCol="0">
            <a:spAutoFit/>
          </a:bodyPr>
          <a:lstStyle/>
          <a:p>
            <a:pPr algn="ctr"/>
            <a:r>
              <a:rPr lang="sl-SI" sz="2400" b="1" dirty="0"/>
              <a:t>Prepiši besedilo</a:t>
            </a:r>
          </a:p>
        </p:txBody>
      </p:sp>
    </p:spTree>
    <p:extLst>
      <p:ext uri="{BB962C8B-B14F-4D97-AF65-F5344CB8AC3E}">
        <p14:creationId xmlns:p14="http://schemas.microsoft.com/office/powerpoint/2010/main" val="910714325"/>
      </p:ext>
    </p:extLst>
  </p:cSld>
  <p:clrMapOvr>
    <a:masterClrMapping/>
  </p:clrMapOvr>
  <mc:AlternateContent xmlns:mc="http://schemas.openxmlformats.org/markup-compatibility/2006" xmlns:p14="http://schemas.microsoft.com/office/powerpoint/2010/main">
    <mc:Choice Requires="p14">
      <p:transition spd="slow" p14:dur="2000" advTm="22250"/>
    </mc:Choice>
    <mc:Fallback xmlns="">
      <p:transition spd="slow" advTm="2225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22350" y="138723"/>
            <a:ext cx="10515600" cy="618923"/>
          </a:xfrm>
        </p:spPr>
        <p:txBody>
          <a:bodyPr>
            <a:normAutofit fontScale="90000"/>
          </a:bodyPr>
          <a:lstStyle/>
          <a:p>
            <a:r>
              <a:rPr lang="sl-SI" b="1" u="sng" dirty="0">
                <a:solidFill>
                  <a:srgbClr val="FF0000"/>
                </a:solidFill>
              </a:rPr>
              <a:t>Razmnoževanje:</a:t>
            </a:r>
          </a:p>
        </p:txBody>
      </p:sp>
      <p:sp>
        <p:nvSpPr>
          <p:cNvPr id="3" name="Označba mesta vsebine 2"/>
          <p:cNvSpPr>
            <a:spLocks noGrp="1"/>
          </p:cNvSpPr>
          <p:nvPr>
            <p:ph idx="1"/>
          </p:nvPr>
        </p:nvSpPr>
        <p:spPr>
          <a:xfrm>
            <a:off x="222350" y="984950"/>
            <a:ext cx="11782416" cy="2058695"/>
          </a:xfrm>
        </p:spPr>
        <p:txBody>
          <a:bodyPr>
            <a:normAutofit/>
          </a:bodyPr>
          <a:lstStyle/>
          <a:p>
            <a:pPr marL="0" indent="0">
              <a:buNone/>
            </a:pPr>
            <a:r>
              <a:rPr lang="sl-SI" dirty="0">
                <a:latin typeface="Arial" panose="020B0604020202020204" pitchFamily="34" charset="0"/>
                <a:cs typeface="Arial" panose="020B0604020202020204" pitchFamily="34" charset="0"/>
              </a:rPr>
              <a:t>Ploski črvi </a:t>
            </a:r>
            <a:r>
              <a:rPr lang="sl-SI" dirty="0">
                <a:solidFill>
                  <a:srgbClr val="FF0000"/>
                </a:solidFill>
                <a:latin typeface="Arial" panose="020B0604020202020204" pitchFamily="34" charset="0"/>
                <a:cs typeface="Arial" panose="020B0604020202020204" pitchFamily="34" charset="0"/>
              </a:rPr>
              <a:t>so dvospolniki</a:t>
            </a:r>
            <a:r>
              <a:rPr lang="sl-SI" dirty="0">
                <a:latin typeface="Arial" panose="020B0604020202020204" pitchFamily="34" charset="0"/>
                <a:cs typeface="Arial" panose="020B0604020202020204" pitchFamily="34" charset="0"/>
              </a:rPr>
              <a:t> - </a:t>
            </a:r>
            <a:r>
              <a:rPr lang="nn-NO" dirty="0">
                <a:latin typeface="Arial" panose="020B0604020202020204" pitchFamily="34" charset="0"/>
                <a:cs typeface="Arial" panose="020B0604020202020204" pitchFamily="34" charset="0"/>
              </a:rPr>
              <a:t>ima moške </a:t>
            </a:r>
            <a:r>
              <a:rPr lang="sl-SI" dirty="0">
                <a:latin typeface="Arial" panose="020B0604020202020204" pitchFamily="34" charset="0"/>
                <a:cs typeface="Arial" panose="020B0604020202020204" pitchFamily="34" charset="0"/>
              </a:rPr>
              <a:t>in</a:t>
            </a:r>
            <a:r>
              <a:rPr lang="nn-NO" dirty="0">
                <a:latin typeface="Arial" panose="020B0604020202020204" pitchFamily="34" charset="0"/>
                <a:cs typeface="Arial" panose="020B0604020202020204" pitchFamily="34" charset="0"/>
              </a:rPr>
              <a:t> ženske spolne organe</a:t>
            </a:r>
            <a:r>
              <a:rPr lang="sl-SI" dirty="0">
                <a:latin typeface="Arial" panose="020B0604020202020204" pitchFamily="34" charset="0"/>
                <a:cs typeface="Arial" panose="020B0604020202020204" pitchFamily="34" charset="0"/>
              </a:rPr>
              <a:t>.</a:t>
            </a:r>
            <a:r>
              <a:rPr lang="nn-NO" dirty="0">
                <a:latin typeface="Arial" panose="020B0604020202020204" pitchFamily="34" charset="0"/>
                <a:cs typeface="Arial" panose="020B0604020202020204" pitchFamily="34" charset="0"/>
              </a:rPr>
              <a:t> </a:t>
            </a:r>
            <a:endParaRPr lang="sl-SI" dirty="0">
              <a:latin typeface="Arial" panose="020B0604020202020204" pitchFamily="34" charset="0"/>
              <a:cs typeface="Arial" panose="020B0604020202020204" pitchFamily="34" charset="0"/>
            </a:endParaRPr>
          </a:p>
          <a:p>
            <a:pPr marL="0" indent="0">
              <a:buNone/>
            </a:pPr>
            <a:endParaRPr lang="sl-SI" dirty="0">
              <a:latin typeface="Arial" panose="020B0604020202020204" pitchFamily="34" charset="0"/>
              <a:cs typeface="Arial" panose="020B0604020202020204" pitchFamily="34" charset="0"/>
            </a:endParaRPr>
          </a:p>
          <a:p>
            <a:pPr marL="0" indent="0">
              <a:buNone/>
            </a:pPr>
            <a:r>
              <a:rPr lang="sl-SI" dirty="0">
                <a:latin typeface="Arial" panose="020B0604020202020204" pitchFamily="34" charset="0"/>
                <a:cs typeface="Arial" panose="020B0604020202020204" pitchFamily="34" charset="0"/>
              </a:rPr>
              <a:t>Oplodijo se med sabo ali pa oplodijo sami sebe (zajedavci). </a:t>
            </a:r>
          </a:p>
        </p:txBody>
      </p:sp>
      <p:pic>
        <p:nvPicPr>
          <p:cNvPr id="1026" name="Picture 2" descr="planarian | Anatomy &amp; Facts | Britannic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350" y="2756263"/>
            <a:ext cx="5799342" cy="39797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capitated worms can regenerate their brains, and the memories stored  inside - ExtremeTe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208690"/>
            <a:ext cx="6096000" cy="3362326"/>
          </a:xfrm>
          <a:prstGeom prst="rect">
            <a:avLst/>
          </a:prstGeom>
          <a:noFill/>
          <a:extLst>
            <a:ext uri="{909E8E84-426E-40DD-AFC4-6F175D3DCCD1}">
              <a14:hiddenFill xmlns:a14="http://schemas.microsoft.com/office/drawing/2010/main">
                <a:solidFill>
                  <a:srgbClr val="FFFFFF"/>
                </a:solidFill>
              </a14:hiddenFill>
            </a:ext>
          </a:extLst>
        </p:spPr>
      </p:pic>
      <p:sp>
        <p:nvSpPr>
          <p:cNvPr id="9" name="PoljeZBesedilom 8">
            <a:extLst>
              <a:ext uri="{FF2B5EF4-FFF2-40B4-BE49-F238E27FC236}">
                <a16:creationId xmlns:a16="http://schemas.microsoft.com/office/drawing/2014/main" id="{DF1666FA-ADC6-410F-AD51-EC64610231F2}"/>
              </a:ext>
            </a:extLst>
          </p:cNvPr>
          <p:cNvSpPr txBox="1"/>
          <p:nvPr/>
        </p:nvSpPr>
        <p:spPr>
          <a:xfrm>
            <a:off x="8457283" y="178801"/>
            <a:ext cx="3011906" cy="461665"/>
          </a:xfrm>
          <a:prstGeom prst="rect">
            <a:avLst/>
          </a:prstGeom>
          <a:solidFill>
            <a:srgbClr val="FFFF00"/>
          </a:solidFill>
        </p:spPr>
        <p:txBody>
          <a:bodyPr wrap="square" rtlCol="0">
            <a:spAutoFit/>
          </a:bodyPr>
          <a:lstStyle/>
          <a:p>
            <a:pPr algn="ctr"/>
            <a:r>
              <a:rPr lang="sl-SI" sz="2400" b="1" dirty="0"/>
              <a:t>Prepiši besedilo</a:t>
            </a:r>
          </a:p>
        </p:txBody>
      </p:sp>
    </p:spTree>
    <p:extLst>
      <p:ext uri="{BB962C8B-B14F-4D97-AF65-F5344CB8AC3E}">
        <p14:creationId xmlns:p14="http://schemas.microsoft.com/office/powerpoint/2010/main" val="2227161010"/>
      </p:ext>
    </p:extLst>
  </p:cSld>
  <p:clrMapOvr>
    <a:masterClrMapping/>
  </p:clrMapOvr>
  <mc:AlternateContent xmlns:mc="http://schemas.openxmlformats.org/markup-compatibility/2006" xmlns:p14="http://schemas.microsoft.com/office/powerpoint/2010/main">
    <mc:Choice Requires="p14">
      <p:transition spd="slow" p14:dur="2000" advTm="23780"/>
    </mc:Choice>
    <mc:Fallback xmlns="">
      <p:transition spd="slow" advTm="2378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224245" y="127454"/>
            <a:ext cx="11832771" cy="4351338"/>
          </a:xfrm>
        </p:spPr>
        <p:txBody>
          <a:bodyPr/>
          <a:lstStyle/>
          <a:p>
            <a:r>
              <a:rPr lang="sl-SI" dirty="0">
                <a:solidFill>
                  <a:srgbClr val="FF0000"/>
                </a:solidFill>
                <a:latin typeface="Arial" panose="020B0604020202020204" pitchFamily="34" charset="0"/>
                <a:cs typeface="Arial" panose="020B0604020202020204" pitchFamily="34" charset="0"/>
              </a:rPr>
              <a:t>ZAJEDALCI</a:t>
            </a:r>
            <a:r>
              <a:rPr lang="sl-SI" dirty="0">
                <a:latin typeface="Arial" panose="020B0604020202020204" pitchFamily="34" charset="0"/>
                <a:cs typeface="Arial" panose="020B0604020202020204" pitchFamily="34" charset="0"/>
              </a:rPr>
              <a:t> </a:t>
            </a:r>
            <a:r>
              <a:rPr lang="sl-SI" dirty="0">
                <a:solidFill>
                  <a:srgbClr val="00B0F0"/>
                </a:solidFill>
                <a:latin typeface="Arial" panose="020B0604020202020204" pitchFamily="34" charset="0"/>
                <a:cs typeface="Arial" panose="020B0604020202020204" pitchFamily="34" charset="0"/>
              </a:rPr>
              <a:t>so organizmi, ki zajedajo drug organizem. </a:t>
            </a:r>
            <a:r>
              <a:rPr lang="sl-SI" dirty="0" err="1">
                <a:solidFill>
                  <a:srgbClr val="00B0F0"/>
                </a:solidFill>
                <a:latin typeface="Arial" panose="020B0604020202020204" pitchFamily="34" charset="0"/>
                <a:cs typeface="Arial" panose="020B0604020202020204" pitchFamily="34" charset="0"/>
              </a:rPr>
              <a:t>Zajedalec</a:t>
            </a:r>
            <a:r>
              <a:rPr lang="sl-SI" dirty="0">
                <a:solidFill>
                  <a:srgbClr val="00B0F0"/>
                </a:solidFill>
                <a:latin typeface="Arial" panose="020B0604020202020204" pitchFamily="34" charset="0"/>
                <a:cs typeface="Arial" panose="020B0604020202020204" pitchFamily="34" charset="0"/>
              </a:rPr>
              <a:t> ima zaradi tega korist, gostitelj pa škodo.</a:t>
            </a:r>
          </a:p>
          <a:p>
            <a:endParaRPr lang="sl-SI" dirty="0">
              <a:latin typeface="Arial" panose="020B0604020202020204" pitchFamily="34" charset="0"/>
              <a:cs typeface="Arial" panose="020B0604020202020204" pitchFamily="34" charset="0"/>
            </a:endParaRPr>
          </a:p>
          <a:p>
            <a:pPr algn="just"/>
            <a:r>
              <a:rPr lang="sl-SI" sz="2400" b="1" i="1" dirty="0">
                <a:latin typeface="Arial" panose="020B0604020202020204" pitchFamily="34" charset="0"/>
                <a:cs typeface="Arial" panose="020B0604020202020204" pitchFamily="34" charset="0"/>
              </a:rPr>
              <a:t>Veliki metljaj </a:t>
            </a:r>
            <a:r>
              <a:rPr lang="sl-SI" sz="2400" i="1" dirty="0">
                <a:latin typeface="Arial" panose="020B0604020202020204" pitchFamily="34" charset="0"/>
                <a:cs typeface="Arial" panose="020B0604020202020204" pitchFamily="34" charset="0"/>
              </a:rPr>
              <a:t>je zajedavec, ki živi v jetrih različnih vrst sesalcev. Ima zelo zapleten razvojni krog, saj se njegove ličinke izdatno nespolno množijo in tako iz enega samega oplojenega jajčeca nastane množica živali. Ličinke imajo svoje vmesne gostitelje (polže), odrasle živali pa živijo v jetrih glavnega gostitelja: to so predvsem prežvekovalci, prašiči, konji in tudi ljudje.</a:t>
            </a:r>
          </a:p>
        </p:txBody>
      </p:sp>
      <p:pic>
        <p:nvPicPr>
          <p:cNvPr id="5" name="Slika 4"/>
          <p:cNvPicPr>
            <a:picLocks noChangeAspect="1"/>
          </p:cNvPicPr>
          <p:nvPr/>
        </p:nvPicPr>
        <p:blipFill>
          <a:blip r:embed="rId2"/>
          <a:stretch>
            <a:fillRect/>
          </a:stretch>
        </p:blipFill>
        <p:spPr>
          <a:xfrm>
            <a:off x="4949048" y="3345814"/>
            <a:ext cx="5309405" cy="3342367"/>
          </a:xfrm>
          <a:prstGeom prst="rect">
            <a:avLst/>
          </a:prstGeom>
        </p:spPr>
      </p:pic>
      <p:pic>
        <p:nvPicPr>
          <p:cNvPr id="5122" name="Picture 2" descr="MEDVRSTNI ODNOSI ZAJEDAVSTV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245" y="3637772"/>
            <a:ext cx="4129881" cy="2808928"/>
          </a:xfrm>
          <a:prstGeom prst="rect">
            <a:avLst/>
          </a:prstGeom>
          <a:noFill/>
          <a:extLst>
            <a:ext uri="{909E8E84-426E-40DD-AFC4-6F175D3DCCD1}">
              <a14:hiddenFill xmlns:a14="http://schemas.microsoft.com/office/drawing/2010/main">
                <a:solidFill>
                  <a:srgbClr val="FFFFFF"/>
                </a:solidFill>
              </a14:hiddenFill>
            </a:ext>
          </a:extLst>
        </p:spPr>
      </p:pic>
      <p:sp>
        <p:nvSpPr>
          <p:cNvPr id="7" name="Pravokotnik 6"/>
          <p:cNvSpPr/>
          <p:nvPr/>
        </p:nvSpPr>
        <p:spPr>
          <a:xfrm>
            <a:off x="3114090" y="5897469"/>
            <a:ext cx="1418722" cy="369332"/>
          </a:xfrm>
          <a:prstGeom prst="rect">
            <a:avLst/>
          </a:prstGeom>
        </p:spPr>
        <p:txBody>
          <a:bodyPr wrap="none">
            <a:spAutoFit/>
          </a:bodyPr>
          <a:lstStyle/>
          <a:p>
            <a:r>
              <a:rPr lang="sl-SI" dirty="0"/>
              <a:t>veliki metljaj </a:t>
            </a:r>
          </a:p>
        </p:txBody>
      </p:sp>
      <p:sp>
        <p:nvSpPr>
          <p:cNvPr id="9" name="PoljeZBesedilom 8">
            <a:extLst>
              <a:ext uri="{FF2B5EF4-FFF2-40B4-BE49-F238E27FC236}">
                <a16:creationId xmlns:a16="http://schemas.microsoft.com/office/drawing/2014/main" id="{DF1666FA-ADC6-410F-AD51-EC64610231F2}"/>
              </a:ext>
            </a:extLst>
          </p:cNvPr>
          <p:cNvSpPr txBox="1"/>
          <p:nvPr/>
        </p:nvSpPr>
        <p:spPr>
          <a:xfrm>
            <a:off x="6651169" y="905592"/>
            <a:ext cx="5405847" cy="461665"/>
          </a:xfrm>
          <a:prstGeom prst="rect">
            <a:avLst/>
          </a:prstGeom>
          <a:solidFill>
            <a:srgbClr val="FFFF00"/>
          </a:solidFill>
        </p:spPr>
        <p:txBody>
          <a:bodyPr wrap="square" rtlCol="0">
            <a:spAutoFit/>
          </a:bodyPr>
          <a:lstStyle/>
          <a:p>
            <a:pPr algn="ctr"/>
            <a:r>
              <a:rPr lang="sl-SI" sz="2400" b="1" dirty="0"/>
              <a:t>V zvezek zapiši, kaj so ZAJEDALCI</a:t>
            </a:r>
          </a:p>
        </p:txBody>
      </p:sp>
    </p:spTree>
    <p:extLst>
      <p:ext uri="{BB962C8B-B14F-4D97-AF65-F5344CB8AC3E}">
        <p14:creationId xmlns:p14="http://schemas.microsoft.com/office/powerpoint/2010/main" val="3336759605"/>
      </p:ext>
    </p:extLst>
  </p:cSld>
  <p:clrMapOvr>
    <a:masterClrMapping/>
  </p:clrMapOvr>
  <mc:AlternateContent xmlns:mc="http://schemas.openxmlformats.org/markup-compatibility/2006" xmlns:p14="http://schemas.microsoft.com/office/powerpoint/2010/main">
    <mc:Choice Requires="p14">
      <p:transition spd="slow" p14:dur="2000" advTm="42689"/>
    </mc:Choice>
    <mc:Fallback xmlns="">
      <p:transition spd="slow" advTm="42689"/>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5"/>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aelektrena sejna soba">
  <a:themeElements>
    <a:clrScheme name="Naelektrena sejna soba">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Naelektrena sejna soba">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aelektrena sejna soba">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otalTime>160</TotalTime>
  <Words>676</Words>
  <Application>Microsoft Office PowerPoint</Application>
  <PresentationFormat>Širokozaslonsko</PresentationFormat>
  <Paragraphs>121</Paragraphs>
  <Slides>18</Slides>
  <Notes>0</Notes>
  <HiddenSlides>0</HiddenSlides>
  <MMClips>1</MMClips>
  <ScaleCrop>false</ScaleCrop>
  <HeadingPairs>
    <vt:vector size="6" baseType="variant">
      <vt:variant>
        <vt:lpstr>Uporabljene pisave</vt:lpstr>
      </vt:variant>
      <vt:variant>
        <vt:i4>7</vt:i4>
      </vt:variant>
      <vt:variant>
        <vt:lpstr>Tema</vt:lpstr>
      </vt:variant>
      <vt:variant>
        <vt:i4>2</vt:i4>
      </vt:variant>
      <vt:variant>
        <vt:lpstr>Naslovi diapozitivov</vt:lpstr>
      </vt:variant>
      <vt:variant>
        <vt:i4>18</vt:i4>
      </vt:variant>
    </vt:vector>
  </HeadingPairs>
  <TitlesOfParts>
    <vt:vector size="27" baseType="lpstr">
      <vt:lpstr>Arial</vt:lpstr>
      <vt:lpstr>Bookman Old Style</vt:lpstr>
      <vt:lpstr>Calibri</vt:lpstr>
      <vt:lpstr>Calibri Light</vt:lpstr>
      <vt:lpstr>Century Gothic</vt:lpstr>
      <vt:lpstr>Wingdings</vt:lpstr>
      <vt:lpstr>Wingdings 3</vt:lpstr>
      <vt:lpstr>Officeova tema</vt:lpstr>
      <vt:lpstr>Naelektrena sejna soba</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Razmnoževanje: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PODANČICA ALI BELA GLISTA </vt:lpstr>
      <vt:lpstr>NAVADNA ČLOVEŠKA GLISTA </vt:lpstr>
      <vt:lpstr>LASNICA ALI TRIHINA </vt:lpstr>
    </vt:vector>
  </TitlesOfParts>
  <Company>Arnes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Učitelj</dc:creator>
  <cp:lastModifiedBy>VesnaŠ</cp:lastModifiedBy>
  <cp:revision>27</cp:revision>
  <dcterms:created xsi:type="dcterms:W3CDTF">2021-01-20T14:58:51Z</dcterms:created>
  <dcterms:modified xsi:type="dcterms:W3CDTF">2022-01-23T18:00:30Z</dcterms:modified>
</cp:coreProperties>
</file>