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7" r:id="rId3"/>
    <p:sldId id="258" r:id="rId4"/>
    <p:sldId id="280" r:id="rId5"/>
    <p:sldId id="259" r:id="rId6"/>
    <p:sldId id="279" r:id="rId7"/>
    <p:sldId id="264" r:id="rId8"/>
    <p:sldId id="266" r:id="rId9"/>
    <p:sldId id="267" r:id="rId10"/>
    <p:sldId id="268" r:id="rId11"/>
    <p:sldId id="270" r:id="rId12"/>
    <p:sldId id="271" r:id="rId13"/>
    <p:sldId id="272" r:id="rId14"/>
    <p:sldId id="281" r:id="rId1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888055-8C07-4E42-9E90-C88478D0D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475B8E2-CBFB-477A-93ED-40A3818045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031CBF9-B0A3-44FB-AC82-100788FF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833F6-4EF7-4D40-AF86-9E7D5449A383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0B8434E-7E75-4A7D-BA77-5FAF99767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F91E1AD-5F5C-4EAB-9237-77D5C18FE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CF96D-F1EF-4444-A056-D37D037FDDA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116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C64265-E7C6-4852-B171-71A0748AA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06BCF3F7-4E0C-4DF6-B127-705A669D2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DB0CB73-AA80-413B-B80B-AD32C8683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833F6-4EF7-4D40-AF86-9E7D5449A383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D3D8CB5-D94B-4760-975D-D27EC812F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3C4E5A6-F6F5-4CA4-98DB-022E8D423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CF96D-F1EF-4444-A056-D37D037FDDA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30873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ECA09881-2090-4DAD-AA20-B22E707964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A52D7358-9AD0-45F0-B031-679122A639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88510AD-A631-424C-9CBE-27FECC90F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833F6-4EF7-4D40-AF86-9E7D5449A383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9564B28-BD34-4B96-9775-B41D260FE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BD38E68-DF1A-443E-9C39-A53634DAC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CF96D-F1EF-4444-A056-D37D037FDDA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02385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sl-SI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sl-SI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D9DB59C-86A7-4B2C-9732-3720100C2F15}" type="slidenum">
              <a:rPr lang="sl-SI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54768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4D833F6-4EF7-4D40-AF86-9E7D5449A383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58CCF96D-F1EF-4444-A056-D37D037FDDA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92730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833F6-4EF7-4D40-AF86-9E7D5449A383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CF96D-F1EF-4444-A056-D37D037FDDA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1404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833F6-4EF7-4D40-AF86-9E7D5449A383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CF96D-F1EF-4444-A056-D37D037FDDA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90046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833F6-4EF7-4D40-AF86-9E7D5449A383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CF96D-F1EF-4444-A056-D37D037FDDA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00291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833F6-4EF7-4D40-AF86-9E7D5449A383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CF96D-F1EF-4444-A056-D37D037FDDA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14545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833F6-4EF7-4D40-AF86-9E7D5449A383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CF96D-F1EF-4444-A056-D37D037FDDA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01246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833F6-4EF7-4D40-AF86-9E7D5449A383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CF96D-F1EF-4444-A056-D37D037FDDA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82749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22AA499-B965-401E-AF4E-11BDEEFF3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7C53462-9DEF-45A4-901A-59C1385DE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A679F70-69B2-4A61-B62B-1B691EC80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833F6-4EF7-4D40-AF86-9E7D5449A383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DC4845B-55C1-4093-9863-109C6AFE1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554C839-F754-449C-943C-A3504ED00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CF96D-F1EF-4444-A056-D37D037FDDA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9330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833F6-4EF7-4D40-AF86-9E7D5449A383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CF96D-F1EF-4444-A056-D37D037FDDA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469476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833F6-4EF7-4D40-AF86-9E7D5449A383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CF96D-F1EF-4444-A056-D37D037FDDA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2430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833F6-4EF7-4D40-AF86-9E7D5449A383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CF96D-F1EF-4444-A056-D37D037FDDA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083297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833F6-4EF7-4D40-AF86-9E7D5449A383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CF96D-F1EF-4444-A056-D37D037FDDA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66318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833F6-4EF7-4D40-AF86-9E7D5449A383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CF96D-F1EF-4444-A056-D37D037FDDA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785747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833F6-4EF7-4D40-AF86-9E7D5449A383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CF96D-F1EF-4444-A056-D37D037FDDA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287749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833F6-4EF7-4D40-AF86-9E7D5449A383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CF96D-F1EF-4444-A056-D37D037FDDA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095674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833F6-4EF7-4D40-AF86-9E7D5449A383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CF96D-F1EF-4444-A056-D37D037FDDA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01133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14D833F6-4EF7-4D40-AF86-9E7D5449A383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CF96D-F1EF-4444-A056-D37D037FDDA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38767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14D833F6-4EF7-4D40-AF86-9E7D5449A383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CF96D-F1EF-4444-A056-D37D037FDDA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61651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B745EB-359E-4D9F-850D-37AAD95F0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D504AE5-B87A-45AA-B07B-C4A1F9748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C94DA54-36BC-48F7-BF3E-BB804E1CA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833F6-4EF7-4D40-AF86-9E7D5449A383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E9A8C38-7FFF-4F38-89EC-141A31EDB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4B4AACC-5FFD-4E12-A26F-E8EB5CC54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CF96D-F1EF-4444-A056-D37D037FDDA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64742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3B5074-0266-427B-9DED-9FB650BD3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4F401CA-E896-45AE-952A-786F819C87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016B320C-DF31-4ACE-9FB1-02EE3F8E3F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285F4F2F-1197-4B2A-80E0-2A8AA990A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833F6-4EF7-4D40-AF86-9E7D5449A383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97631C9F-791C-42A6-8FB5-6E72FFC0B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BEC8EC07-02B3-4593-9202-10DE0EF61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CF96D-F1EF-4444-A056-D37D037FDDA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25664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C3633E-658D-4F23-840D-1E4DD991E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FFAF14F-EFEA-426B-8911-FF7AF2F14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93A6AE97-5731-4790-8ED0-B2FC774B30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AF42CC5E-1DF6-4756-9841-F3CF9351BC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A1083BD6-8C92-463D-AC7A-A8F8E5CB2C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A42588DB-42F8-41C3-AA55-7AB5E2995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833F6-4EF7-4D40-AF86-9E7D5449A383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9D6839FE-3137-4A63-9C70-84102EDA0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92F497FE-2AB1-4D48-B1D6-71E0C08D6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CF96D-F1EF-4444-A056-D37D037FDDA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94322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945799-EB4E-4466-8D9C-498B8E3DC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A28DE4C0-FA50-4052-BFDE-66A373624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833F6-4EF7-4D40-AF86-9E7D5449A383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CBFD3F1D-AE91-4769-BE4C-CE3537EA4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6A475228-11D6-4570-AF87-9116FFE7F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CF96D-F1EF-4444-A056-D37D037FDDA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36057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FA7087AC-9B0C-4ABF-9050-33D42F317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833F6-4EF7-4D40-AF86-9E7D5449A383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BEA4FD55-BEE0-4B1B-937F-1875A2A0A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B8834E92-EAF1-46EA-9453-3C0BB2EF4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CF96D-F1EF-4444-A056-D37D037FDDA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3705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5EC10E-F3C2-4983-80A1-338F8FE77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5EC0D93-DFAE-46D1-A1C8-239F75F4C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CC1CAF9C-6716-427A-A760-FBAE446A11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79BCEB0A-1A7B-4CF2-BC6C-FC0BA48E0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833F6-4EF7-4D40-AF86-9E7D5449A383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EB2469A7-1EAF-43D5-AB73-DBAD3141A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7F83EBF-A0EF-4659-B7BD-D15790D03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CF96D-F1EF-4444-A056-D37D037FDDA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89344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1735E4-5F47-4887-95F6-12139F2D4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5F48E29A-44F2-4E3D-8927-FE0BFB31B7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4DE3F245-5D86-405F-9E09-B2E7C9B109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238711BE-6C7E-4EC7-A40E-F4F65B753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833F6-4EF7-4D40-AF86-9E7D5449A383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63466336-9768-4235-8F86-A0FDBA884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968B8097-BB1A-4350-855F-691E0707C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CF96D-F1EF-4444-A056-D37D037FDDA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3028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DC7B553C-144A-4B6F-AECA-5F07912A0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228FB65-AD93-489E-B818-E9F4D55FB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F228789-913D-4DE6-A2F8-10F15823A0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833F6-4EF7-4D40-AF86-9E7D5449A383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97059D7-6F32-4F2D-A86A-561585FE5D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324771C-953B-4BBB-A811-B1D324115A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CF96D-F1EF-4444-A056-D37D037FDDA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98060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4D833F6-4EF7-4D40-AF86-9E7D5449A383}" type="datetimeFigureOut">
              <a:rPr lang="sl-SI" smtClean="0"/>
              <a:t>26. 01. 2022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sl-SI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58CCF96D-F1EF-4444-A056-D37D037FDDA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20537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56562"/>
            <a:ext cx="9868000" cy="6693937"/>
          </a:xfrm>
          <a:noFill/>
          <a:ln/>
        </p:spPr>
      </p:pic>
      <p:sp>
        <p:nvSpPr>
          <p:cNvPr id="5" name="Rectangle 2"/>
          <p:cNvSpPr txBox="1">
            <a:spLocks/>
          </p:cNvSpPr>
          <p:nvPr/>
        </p:nvSpPr>
        <p:spPr>
          <a:xfrm>
            <a:off x="8016213" y="6021288"/>
            <a:ext cx="1851787" cy="504056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sl-SI" dirty="0"/>
              <a:t>ŽIVALI</a:t>
            </a:r>
          </a:p>
        </p:txBody>
      </p:sp>
      <p:sp>
        <p:nvSpPr>
          <p:cNvPr id="2" name="Elipsa 1"/>
          <p:cNvSpPr/>
          <p:nvPr/>
        </p:nvSpPr>
        <p:spPr>
          <a:xfrm>
            <a:off x="4258914" y="482071"/>
            <a:ext cx="1103445" cy="16561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Ograda vsebine 2">
            <a:extLst>
              <a:ext uri="{FF2B5EF4-FFF2-40B4-BE49-F238E27FC236}">
                <a16:creationId xmlns:a16="http://schemas.microsoft.com/office/drawing/2014/main" id="{EBF3CD33-676A-49BD-A26C-20FE912EF39F}"/>
              </a:ext>
            </a:extLst>
          </p:cNvPr>
          <p:cNvSpPr txBox="1">
            <a:spLocks/>
          </p:cNvSpPr>
          <p:nvPr/>
        </p:nvSpPr>
        <p:spPr>
          <a:xfrm>
            <a:off x="9717169" y="5116254"/>
            <a:ext cx="3128921" cy="579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>
                <a:latin typeface="Arial" panose="020B0604020202020204" pitchFamily="34" charset="0"/>
                <a:cs typeface="Arial" panose="020B0604020202020204" pitchFamily="34" charset="0"/>
              </a:rPr>
              <a:t>DZ, str 161</a:t>
            </a:r>
            <a:endParaRPr lang="sl-SI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648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39684" y="166081"/>
            <a:ext cx="11521113" cy="5328592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sl-SI" sz="3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ČUTILA:</a:t>
            </a:r>
            <a:r>
              <a:rPr lang="sl-SI" sz="3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MEHURJASTE OČI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 z lečo, ki so sposobne tvorit sliko.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sl-SI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sl-SI" dirty="0"/>
          </a:p>
          <a:p>
            <a:pPr algn="just"/>
            <a:endParaRPr lang="sl-SI" dirty="0"/>
          </a:p>
          <a:p>
            <a:pPr algn="just"/>
            <a:endParaRPr lang="sl-SI" dirty="0"/>
          </a:p>
          <a:p>
            <a:pPr algn="just"/>
            <a:endParaRPr lang="sl-SI" dirty="0"/>
          </a:p>
          <a:p>
            <a:pPr algn="just"/>
            <a:endParaRPr lang="sl-SI" dirty="0"/>
          </a:p>
          <a:p>
            <a:pPr algn="just"/>
            <a:endParaRPr lang="sl-SI" dirty="0"/>
          </a:p>
          <a:p>
            <a:pPr algn="just"/>
            <a:endParaRPr lang="sl-SI" dirty="0"/>
          </a:p>
          <a:p>
            <a:pPr algn="just"/>
            <a:endParaRPr lang="sl-SI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642" y="2086756"/>
            <a:ext cx="5023607" cy="4500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1A33207D-65F0-4101-AE33-C0657B9AA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833" y="2849218"/>
            <a:ext cx="6520358" cy="319185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Elipsa 8">
            <a:extLst>
              <a:ext uri="{FF2B5EF4-FFF2-40B4-BE49-F238E27FC236}">
                <a16:creationId xmlns:a16="http://schemas.microsoft.com/office/drawing/2014/main" id="{99ED685C-4053-4EAA-BB80-54851C1A3484}"/>
              </a:ext>
            </a:extLst>
          </p:cNvPr>
          <p:cNvSpPr/>
          <p:nvPr/>
        </p:nvSpPr>
        <p:spPr>
          <a:xfrm>
            <a:off x="239684" y="3596072"/>
            <a:ext cx="1259988" cy="5755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ravokotnik 11">
            <a:extLst>
              <a:ext uri="{FF2B5EF4-FFF2-40B4-BE49-F238E27FC236}">
                <a16:creationId xmlns:a16="http://schemas.microsoft.com/office/drawing/2014/main" id="{DF876E10-74A9-46D4-9DE6-C94EDA73450C}"/>
              </a:ext>
            </a:extLst>
          </p:cNvPr>
          <p:cNvSpPr/>
          <p:nvPr/>
        </p:nvSpPr>
        <p:spPr>
          <a:xfrm>
            <a:off x="197751" y="6144939"/>
            <a:ext cx="3135086" cy="55764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PREPIŠI V ZVEZEK</a:t>
            </a:r>
          </a:p>
        </p:txBody>
      </p:sp>
    </p:spTree>
    <p:extLst>
      <p:ext uri="{BB962C8B-B14F-4D97-AF65-F5344CB8AC3E}">
        <p14:creationId xmlns:p14="http://schemas.microsoft.com/office/powerpoint/2010/main" val="3465970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9956800" cy="706090"/>
          </a:xfrm>
        </p:spPr>
        <p:txBody>
          <a:bodyPr>
            <a:normAutofit/>
          </a:bodyPr>
          <a:lstStyle/>
          <a:p>
            <a:pPr algn="ctr"/>
            <a:r>
              <a:rPr lang="sl-SI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IZLOČALA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31371" y="1056569"/>
            <a:ext cx="11137237" cy="5328592"/>
          </a:xfrm>
        </p:spPr>
        <p:txBody>
          <a:bodyPr/>
          <a:lstStyle/>
          <a:p>
            <a:pPr algn="just"/>
            <a:r>
              <a:rPr lang="sl-SI" b="1" dirty="0">
                <a:latin typeface="Arial" pitchFamily="34" charset="0"/>
                <a:cs typeface="Arial" pitchFamily="34" charset="0"/>
              </a:rPr>
              <a:t>LEDVICA</a:t>
            </a:r>
          </a:p>
          <a:p>
            <a:pPr algn="just"/>
            <a:r>
              <a:rPr lang="sl-SI" dirty="0">
                <a:latin typeface="Arial" pitchFamily="34" charset="0"/>
                <a:cs typeface="Arial" pitchFamily="34" charset="0"/>
              </a:rPr>
              <a:t>V izločalih se </a:t>
            </a:r>
            <a:r>
              <a:rPr lang="sl-SI" dirty="0" err="1">
                <a:latin typeface="Arial" pitchFamily="34" charset="0"/>
                <a:cs typeface="Arial" pitchFamily="34" charset="0"/>
              </a:rPr>
              <a:t>hemolimfa</a:t>
            </a:r>
            <a:r>
              <a:rPr lang="sl-SI" dirty="0">
                <a:latin typeface="Arial" pitchFamily="34" charset="0"/>
                <a:cs typeface="Arial" pitchFamily="34" charset="0"/>
              </a:rPr>
              <a:t> prečisti.</a:t>
            </a:r>
          </a:p>
          <a:p>
            <a:pPr algn="just"/>
            <a:endParaRPr lang="sl-SI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sl-SI" dirty="0">
              <a:latin typeface="Bookman Old Style" pitchFamily="18" charset="0"/>
            </a:endParaRPr>
          </a:p>
          <a:p>
            <a:pPr marL="0" indent="0" algn="just">
              <a:buNone/>
            </a:pPr>
            <a:endParaRPr lang="sl-SI" dirty="0"/>
          </a:p>
          <a:p>
            <a:pPr algn="just"/>
            <a:endParaRPr lang="sl-SI" dirty="0"/>
          </a:p>
          <a:p>
            <a:pPr algn="just"/>
            <a:endParaRPr lang="sl-SI" dirty="0"/>
          </a:p>
          <a:p>
            <a:pPr algn="just"/>
            <a:endParaRPr lang="sl-SI" dirty="0"/>
          </a:p>
          <a:p>
            <a:pPr algn="just"/>
            <a:endParaRPr lang="sl-SI" dirty="0"/>
          </a:p>
          <a:p>
            <a:pPr algn="just"/>
            <a:endParaRPr lang="sl-SI" dirty="0"/>
          </a:p>
          <a:p>
            <a:pPr algn="just"/>
            <a:endParaRPr lang="sl-SI" dirty="0"/>
          </a:p>
        </p:txBody>
      </p:sp>
      <p:pic>
        <p:nvPicPr>
          <p:cNvPr id="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128" y="2669562"/>
            <a:ext cx="7663002" cy="37512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Elipsa 11"/>
          <p:cNvSpPr/>
          <p:nvPr/>
        </p:nvSpPr>
        <p:spPr>
          <a:xfrm>
            <a:off x="8141792" y="4329138"/>
            <a:ext cx="1296144" cy="43204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3342F94F-D8EF-49CA-A4EC-7CC1F8BAA140}"/>
              </a:ext>
            </a:extLst>
          </p:cNvPr>
          <p:cNvSpPr/>
          <p:nvPr/>
        </p:nvSpPr>
        <p:spPr>
          <a:xfrm>
            <a:off x="103312" y="6106339"/>
            <a:ext cx="3135086" cy="55764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PREPIŠI V ZVEZEK</a:t>
            </a:r>
          </a:p>
        </p:txBody>
      </p:sp>
    </p:spTree>
    <p:extLst>
      <p:ext uri="{BB962C8B-B14F-4D97-AF65-F5344CB8AC3E}">
        <p14:creationId xmlns:p14="http://schemas.microsoft.com/office/powerpoint/2010/main" val="2122287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77091" y="191511"/>
            <a:ext cx="9956800" cy="778098"/>
          </a:xfrm>
        </p:spPr>
        <p:txBody>
          <a:bodyPr>
            <a:normAutofit/>
          </a:bodyPr>
          <a:lstStyle/>
          <a:p>
            <a:r>
              <a:rPr lang="sl-SI" sz="3200" b="1" dirty="0">
                <a:solidFill>
                  <a:srgbClr val="0070C0"/>
                </a:solidFill>
              </a:rPr>
              <a:t>RAZMNOŽEVANJE: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87354" y="1050424"/>
            <a:ext cx="11617291" cy="48737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Veliki vrtni polž je </a:t>
            </a:r>
            <a:r>
              <a:rPr lang="sl-SI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DVOSPOLNIK.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Imajo moške in ženske spolne organe, vendar se kljub temu parijo. Imajo </a:t>
            </a:r>
            <a:r>
              <a:rPr lang="sl-SI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notranjo oploditev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. Polži jajčeca odlagajo v vlažno prst.</a:t>
            </a:r>
          </a:p>
        </p:txBody>
      </p:sp>
      <p:pic>
        <p:nvPicPr>
          <p:cNvPr id="64514" name="Picture 2" descr="http://mss.svarog.si/biologija/econtent/images/48/7868/mehkuzci_razmnozevanje_polzi_jajca_78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084" y="2979617"/>
            <a:ext cx="4006946" cy="328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otnik 4"/>
          <p:cNvSpPr/>
          <p:nvPr/>
        </p:nvSpPr>
        <p:spPr>
          <a:xfrm>
            <a:off x="7855031" y="2529470"/>
            <a:ext cx="33330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Polž lazar med odlaganjem jajčec. </a:t>
            </a:r>
          </a:p>
        </p:txBody>
      </p:sp>
      <p:sp>
        <p:nvSpPr>
          <p:cNvPr id="4" name="Pravokotnik 3"/>
          <p:cNvSpPr/>
          <p:nvPr/>
        </p:nvSpPr>
        <p:spPr>
          <a:xfrm>
            <a:off x="277091" y="6297157"/>
            <a:ext cx="4924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https://www.youtube.com/watch?v=UOcLaI44TXA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099B55C-9358-41EA-836D-A261A9C09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79" y="2606161"/>
            <a:ext cx="4974535" cy="331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ravokotnik 7">
            <a:extLst>
              <a:ext uri="{FF2B5EF4-FFF2-40B4-BE49-F238E27FC236}">
                <a16:creationId xmlns:a16="http://schemas.microsoft.com/office/drawing/2014/main" id="{4CD2B438-B1C9-48BC-A5E4-AEEA6BE3F5F5}"/>
              </a:ext>
            </a:extLst>
          </p:cNvPr>
          <p:cNvSpPr/>
          <p:nvPr/>
        </p:nvSpPr>
        <p:spPr>
          <a:xfrm>
            <a:off x="8769559" y="152075"/>
            <a:ext cx="3135086" cy="55764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PREPIŠI V ZVEZEK</a:t>
            </a:r>
          </a:p>
        </p:txBody>
      </p:sp>
    </p:spTree>
    <p:extLst>
      <p:ext uri="{BB962C8B-B14F-4D97-AF65-F5344CB8AC3E}">
        <p14:creationId xmlns:p14="http://schemas.microsoft.com/office/powerpoint/2010/main" val="557939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BD9B8B4-2CDD-4BCC-B01D-866DCEE61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652" y="619677"/>
            <a:ext cx="10515600" cy="4351338"/>
          </a:xfrm>
        </p:spPr>
        <p:txBody>
          <a:bodyPr>
            <a:normAutofit/>
          </a:bodyPr>
          <a:lstStyle/>
          <a:p>
            <a:r>
              <a:rPr lang="sl-SI" sz="3600" dirty="0">
                <a:latin typeface="Arial" panose="020B0604020202020204" pitchFamily="34" charset="0"/>
                <a:cs typeface="Arial" panose="020B0604020202020204" pitchFamily="34" charset="0"/>
              </a:rPr>
              <a:t>DZ, stran 225 </a:t>
            </a:r>
          </a:p>
          <a:p>
            <a:pPr marL="0" indent="0">
              <a:buNone/>
            </a:pPr>
            <a:endParaRPr lang="sl-SI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3600" dirty="0">
                <a:latin typeface="Arial" panose="020B0604020202020204" pitchFamily="34" charset="0"/>
                <a:cs typeface="Arial" panose="020B0604020202020204" pitchFamily="34" charset="0"/>
              </a:rPr>
              <a:t>Dopolni tabelo o polžih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AC83DE1-7284-4C76-98D1-43D7AE3E6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0020" y="121618"/>
            <a:ext cx="2186884" cy="1974566"/>
          </a:xfrm>
          <a:prstGeom prst="rect">
            <a:avLst/>
          </a:prstGeom>
        </p:spPr>
      </p:pic>
      <p:pic>
        <p:nvPicPr>
          <p:cNvPr id="6146" name="Picture 2" descr="A girl writing stock illustration. Illustration of girl - 33689745">
            <a:extLst>
              <a:ext uri="{FF2B5EF4-FFF2-40B4-BE49-F238E27FC236}">
                <a16:creationId xmlns:a16="http://schemas.microsoft.com/office/drawing/2014/main" id="{C8868276-F3B3-4307-B0C8-53054625E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743" y="2096184"/>
            <a:ext cx="5100214" cy="476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253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Ograda vsebine 2"/>
          <p:cNvSpPr>
            <a:spLocks noGrp="1"/>
          </p:cNvSpPr>
          <p:nvPr>
            <p:ph idx="1"/>
          </p:nvPr>
        </p:nvSpPr>
        <p:spPr>
          <a:xfrm>
            <a:off x="285751" y="857251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Sem prištevamo: </a:t>
            </a:r>
          </a:p>
          <a:p>
            <a:pPr eaLnBrk="1" hangingPunct="1">
              <a:lnSpc>
                <a:spcPct val="150000"/>
              </a:lnSpc>
            </a:pPr>
            <a:r>
              <a:rPr lang="sl-SI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POLŽE</a:t>
            </a:r>
            <a:r>
              <a:rPr lang="sl-SI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</a:pPr>
            <a:r>
              <a:rPr lang="sl-SI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ŠKOLJKE</a:t>
            </a:r>
            <a:r>
              <a:rPr lang="sl-SI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</a:pPr>
            <a:r>
              <a:rPr lang="sl-SI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GLAVONOŽCE</a:t>
            </a:r>
            <a:r>
              <a:rPr lang="sl-SI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l-SI" i="1" dirty="0">
              <a:solidFill>
                <a:srgbClr val="0070C0"/>
              </a:solidFill>
            </a:endParaRPr>
          </a:p>
        </p:txBody>
      </p:sp>
      <p:pic>
        <p:nvPicPr>
          <p:cNvPr id="76804" name="Picture 2" descr="ha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265" y="433673"/>
            <a:ext cx="3507383" cy="3136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3" descr="VenusVerrucosa4-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257" y="1000046"/>
            <a:ext cx="3543788" cy="241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slov 1"/>
          <p:cNvSpPr txBox="1">
            <a:spLocks/>
          </p:cNvSpPr>
          <p:nvPr/>
        </p:nvSpPr>
        <p:spPr>
          <a:xfrm>
            <a:off x="527381" y="188640"/>
            <a:ext cx="109728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MEHKUŽCI</a:t>
            </a:r>
          </a:p>
        </p:txBody>
      </p:sp>
      <p:pic>
        <p:nvPicPr>
          <p:cNvPr id="9" name="Picture 4" descr="hobotnic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045" y="3956494"/>
            <a:ext cx="4380603" cy="2699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avokotnik 1"/>
          <p:cNvSpPr/>
          <p:nvPr/>
        </p:nvSpPr>
        <p:spPr>
          <a:xfrm>
            <a:off x="527381" y="4448791"/>
            <a:ext cx="526894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200" dirty="0"/>
              <a:t>Mehkužci imajo mehko telo in </a:t>
            </a:r>
          </a:p>
          <a:p>
            <a:r>
              <a:rPr lang="sl-SI" sz="3200" dirty="0"/>
              <a:t>nimajo členjenega telesa.</a:t>
            </a:r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0B3BC949-9F59-4000-8EB7-EBE33A4F0728}"/>
              </a:ext>
            </a:extLst>
          </p:cNvPr>
          <p:cNvSpPr/>
          <p:nvPr/>
        </p:nvSpPr>
        <p:spPr>
          <a:xfrm>
            <a:off x="527381" y="6000749"/>
            <a:ext cx="3135086" cy="55764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PREPIŠI V ZVEZEK</a:t>
            </a:r>
          </a:p>
        </p:txBody>
      </p:sp>
    </p:spTree>
    <p:extLst>
      <p:ext uri="{BB962C8B-B14F-4D97-AF65-F5344CB8AC3E}">
        <p14:creationId xmlns:p14="http://schemas.microsoft.com/office/powerpoint/2010/main" val="2244615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26C6BF-C6F6-4810-8D49-00AB22C70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1148" y="817563"/>
            <a:ext cx="9144000" cy="1130507"/>
          </a:xfrm>
        </p:spPr>
        <p:txBody>
          <a:bodyPr/>
          <a:lstStyle/>
          <a:p>
            <a:pPr algn="ctr"/>
            <a:r>
              <a:rPr lang="sl-SI" sz="6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POLŽI</a:t>
            </a:r>
            <a:endParaRPr lang="sl-SI" dirty="0">
              <a:solidFill>
                <a:srgbClr val="FFFF00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E8C49CE-A084-46F0-86A2-4BE9F7DC6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167" y="2113351"/>
            <a:ext cx="5525666" cy="405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773F8E59-ED1C-4E43-B5A5-718373D04D67}"/>
              </a:ext>
            </a:extLst>
          </p:cNvPr>
          <p:cNvSpPr/>
          <p:nvPr/>
        </p:nvSpPr>
        <p:spPr>
          <a:xfrm>
            <a:off x="527381" y="6000749"/>
            <a:ext cx="3135086" cy="55764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PREPIŠI V ZVEZEK</a:t>
            </a:r>
          </a:p>
        </p:txBody>
      </p:sp>
    </p:spTree>
    <p:extLst>
      <p:ext uri="{BB962C8B-B14F-4D97-AF65-F5344CB8AC3E}">
        <p14:creationId xmlns:p14="http://schemas.microsoft.com/office/powerpoint/2010/main" val="3781296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484048" y="5535687"/>
            <a:ext cx="2400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dirty="0"/>
              <a:t>VOLEK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8855887" y="2795451"/>
            <a:ext cx="2400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dirty="0"/>
              <a:t>VRTNI POLŽ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9623330" y="6237549"/>
            <a:ext cx="230293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dirty="0"/>
              <a:t>LAZAR</a:t>
            </a:r>
          </a:p>
        </p:txBody>
      </p:sp>
      <p:sp>
        <p:nvSpPr>
          <p:cNvPr id="10" name="Naslov 1"/>
          <p:cNvSpPr txBox="1">
            <a:spLocks/>
          </p:cNvSpPr>
          <p:nvPr/>
        </p:nvSpPr>
        <p:spPr>
          <a:xfrm>
            <a:off x="304663" y="176285"/>
            <a:ext cx="9956800" cy="778098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5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predstavniki:</a:t>
            </a:r>
          </a:p>
        </p:txBody>
      </p:sp>
      <p:pic>
        <p:nvPicPr>
          <p:cNvPr id="11" name="polz.jpg" descr="polz.jpg"/>
          <p:cNvPicPr>
            <a:picLocks noChangeAspect="1"/>
          </p:cNvPicPr>
          <p:nvPr/>
        </p:nvPicPr>
        <p:blipFill>
          <a:blip r:embed="rId2"/>
          <a:srcRect t="4393" b="4393"/>
          <a:stretch>
            <a:fillRect/>
          </a:stretch>
        </p:blipFill>
        <p:spPr>
          <a:xfrm>
            <a:off x="6610118" y="183299"/>
            <a:ext cx="4855134" cy="2612152"/>
          </a:xfrm>
          <a:prstGeom prst="rect">
            <a:avLst/>
          </a:prstGeom>
        </p:spPr>
      </p:pic>
      <p:pic>
        <p:nvPicPr>
          <p:cNvPr id="2050" name="Picture 2" descr="Španski lazar - Wikipedija, prosta enciklopedi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536" y="3314117"/>
            <a:ext cx="4527339" cy="339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orski polž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84" y="2106365"/>
            <a:ext cx="34671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ravokotnik 12">
            <a:extLst>
              <a:ext uri="{FF2B5EF4-FFF2-40B4-BE49-F238E27FC236}">
                <a16:creationId xmlns:a16="http://schemas.microsoft.com/office/drawing/2014/main" id="{F4BE6CD6-CCE8-4057-898A-E57641C65CE3}"/>
              </a:ext>
            </a:extLst>
          </p:cNvPr>
          <p:cNvSpPr/>
          <p:nvPr/>
        </p:nvSpPr>
        <p:spPr>
          <a:xfrm>
            <a:off x="116655" y="6077648"/>
            <a:ext cx="3135086" cy="55764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PREPIŠI V ZVEZEK</a:t>
            </a:r>
          </a:p>
        </p:txBody>
      </p:sp>
    </p:spTree>
    <p:extLst>
      <p:ext uri="{BB962C8B-B14F-4D97-AF65-F5344CB8AC3E}">
        <p14:creationId xmlns:p14="http://schemas.microsoft.com/office/powerpoint/2010/main" val="3214632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76496" y="245019"/>
            <a:ext cx="11793583" cy="4351338"/>
          </a:xfrm>
        </p:spPr>
        <p:txBody>
          <a:bodyPr/>
          <a:lstStyle/>
          <a:p>
            <a:pPr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Poliži se premikajo z  </a:t>
            </a:r>
            <a:r>
              <a:rPr lang="sl-SI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mišičasto nogo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. Ta spredaj prehaja v </a:t>
            </a:r>
            <a:r>
              <a:rPr lang="sl-SI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glavo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. Na njej imajo </a:t>
            </a:r>
            <a:r>
              <a:rPr lang="sl-SI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tipalnice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in usta, v katerih je jeziku podoben organ </a:t>
            </a:r>
            <a:r>
              <a:rPr lang="sl-SI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strgača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s katero strgajo hrano. Drobovje imajo v  vrečici </a:t>
            </a:r>
            <a:r>
              <a:rPr lang="sl-SI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drobovnjaku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. Tega prekriva kožna guba, ki jo imenujemo  </a:t>
            </a:r>
            <a:r>
              <a:rPr lang="sl-SI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plašč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 in tvori spiralno zavito </a:t>
            </a:r>
            <a:r>
              <a:rPr lang="sl-SI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apnenčasto hišico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l-SI">
                <a:latin typeface="Arial" panose="020B0604020202020204" pitchFamily="34" charset="0"/>
                <a:cs typeface="Arial" panose="020B0604020202020204" pitchFamily="34" charset="0"/>
              </a:rPr>
              <a:t>predstavlja zunanje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ogrodje. </a:t>
            </a:r>
          </a:p>
        </p:txBody>
      </p:sp>
      <p:pic>
        <p:nvPicPr>
          <p:cNvPr id="4" name="Slika 3"/>
          <p:cNvPicPr/>
          <p:nvPr/>
        </p:nvPicPr>
        <p:blipFill>
          <a:blip r:embed="rId2"/>
          <a:stretch>
            <a:fillRect/>
          </a:stretch>
        </p:blipFill>
        <p:spPr>
          <a:xfrm>
            <a:off x="2758439" y="3005766"/>
            <a:ext cx="7561217" cy="3660140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6270171" y="2420688"/>
            <a:ext cx="3135086" cy="557643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APNENČASTA  HIŠICA</a:t>
            </a:r>
          </a:p>
        </p:txBody>
      </p:sp>
      <p:sp>
        <p:nvSpPr>
          <p:cNvPr id="6" name="Pravokotnik 5"/>
          <p:cNvSpPr/>
          <p:nvPr/>
        </p:nvSpPr>
        <p:spPr>
          <a:xfrm>
            <a:off x="9170124" y="4501916"/>
            <a:ext cx="2299063" cy="557643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TIPALKE IN OČI</a:t>
            </a:r>
          </a:p>
        </p:txBody>
      </p:sp>
      <p:sp>
        <p:nvSpPr>
          <p:cNvPr id="7" name="Pravokotnik 6"/>
          <p:cNvSpPr/>
          <p:nvPr/>
        </p:nvSpPr>
        <p:spPr>
          <a:xfrm>
            <a:off x="8199119" y="5422241"/>
            <a:ext cx="1650275" cy="557643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GLAVA</a:t>
            </a:r>
          </a:p>
        </p:txBody>
      </p:sp>
      <p:sp>
        <p:nvSpPr>
          <p:cNvPr id="8" name="Pravokotnik 7"/>
          <p:cNvSpPr/>
          <p:nvPr/>
        </p:nvSpPr>
        <p:spPr>
          <a:xfrm>
            <a:off x="7733210" y="6147605"/>
            <a:ext cx="3135086" cy="557643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USTIH JE STRGAČA</a:t>
            </a:r>
          </a:p>
        </p:txBody>
      </p:sp>
      <p:sp>
        <p:nvSpPr>
          <p:cNvPr id="9" name="Pravokotnik 8"/>
          <p:cNvSpPr/>
          <p:nvPr/>
        </p:nvSpPr>
        <p:spPr>
          <a:xfrm>
            <a:off x="1008016" y="5335592"/>
            <a:ext cx="3135086" cy="557643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MIŠIČASTA NOGA</a:t>
            </a:r>
          </a:p>
        </p:txBody>
      </p:sp>
      <p:pic>
        <p:nvPicPr>
          <p:cNvPr id="10" name="Picture 2" descr="http://student.pfmb.uni-mb.si/~tpajk/polz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" y="2472422"/>
            <a:ext cx="3716884" cy="212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ravokotnik 10">
            <a:extLst>
              <a:ext uri="{FF2B5EF4-FFF2-40B4-BE49-F238E27FC236}">
                <a16:creationId xmlns:a16="http://schemas.microsoft.com/office/drawing/2014/main" id="{B48EF075-7E88-4643-929B-20108B21621C}"/>
              </a:ext>
            </a:extLst>
          </p:cNvPr>
          <p:cNvSpPr/>
          <p:nvPr/>
        </p:nvSpPr>
        <p:spPr>
          <a:xfrm>
            <a:off x="121731" y="6200039"/>
            <a:ext cx="4821330" cy="55764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PREPIŠI V ZVEZEK IN SKICIRAJ ZGRADBO POLŽA</a:t>
            </a:r>
          </a:p>
        </p:txBody>
      </p:sp>
    </p:spTree>
    <p:extLst>
      <p:ext uri="{BB962C8B-B14F-4D97-AF65-F5344CB8AC3E}">
        <p14:creationId xmlns:p14="http://schemas.microsoft.com/office/powerpoint/2010/main" val="1460747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44407" y="194141"/>
            <a:ext cx="11425269" cy="4873752"/>
          </a:xfrm>
        </p:spPr>
        <p:txBody>
          <a:bodyPr>
            <a:normAutofit/>
          </a:bodyPr>
          <a:lstStyle/>
          <a:p>
            <a:pPr algn="just"/>
            <a:r>
              <a:rPr lang="sl-SI" sz="3200" u="sng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PREBAVILA POLŽA:</a:t>
            </a:r>
          </a:p>
          <a:p>
            <a:pPr marL="0" indent="0" algn="just">
              <a:buNone/>
            </a:pPr>
            <a:endParaRPr lang="sl-SI" sz="3200" u="sng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Ima razvito prebavno pot.</a:t>
            </a:r>
          </a:p>
          <a:p>
            <a:pPr algn="just"/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Hrano strga s </a:t>
            </a:r>
            <a:r>
              <a:rPr lang="sl-SI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STRGAČO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 in je drobne koščke.</a:t>
            </a:r>
          </a:p>
          <a:p>
            <a:pPr marL="0" indent="0" algn="just">
              <a:buNone/>
            </a:pPr>
            <a:endParaRPr 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Slika 6"/>
          <p:cNvPicPr/>
          <p:nvPr/>
        </p:nvPicPr>
        <p:blipFill>
          <a:blip r:embed="rId2"/>
          <a:stretch>
            <a:fillRect/>
          </a:stretch>
        </p:blipFill>
        <p:spPr>
          <a:xfrm>
            <a:off x="5314123" y="3089996"/>
            <a:ext cx="6586140" cy="3325624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E787033E-F375-49F9-AFCC-C9FD70656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23609"/>
            <a:ext cx="4837043" cy="3148640"/>
          </a:xfrm>
          <a:prstGeom prst="rect">
            <a:avLst/>
          </a:prstGeom>
        </p:spPr>
      </p:pic>
      <p:sp>
        <p:nvSpPr>
          <p:cNvPr id="8" name="Pravokotnik 7">
            <a:extLst>
              <a:ext uri="{FF2B5EF4-FFF2-40B4-BE49-F238E27FC236}">
                <a16:creationId xmlns:a16="http://schemas.microsoft.com/office/drawing/2014/main" id="{FD91C46F-238C-4B2F-9247-8A52D8C8C6BB}"/>
              </a:ext>
            </a:extLst>
          </p:cNvPr>
          <p:cNvSpPr/>
          <p:nvPr/>
        </p:nvSpPr>
        <p:spPr>
          <a:xfrm>
            <a:off x="8955763" y="194141"/>
            <a:ext cx="3135086" cy="55764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PREPIŠI V ZVEZEK</a:t>
            </a:r>
          </a:p>
        </p:txBody>
      </p:sp>
    </p:spTree>
    <p:extLst>
      <p:ext uri="{BB962C8B-B14F-4D97-AF65-F5344CB8AC3E}">
        <p14:creationId xmlns:p14="http://schemas.microsoft.com/office/powerpoint/2010/main" val="726915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5360" y="116632"/>
            <a:ext cx="9956800" cy="706090"/>
          </a:xfrm>
        </p:spPr>
        <p:txBody>
          <a:bodyPr>
            <a:normAutofit/>
          </a:bodyPr>
          <a:lstStyle/>
          <a:p>
            <a:r>
              <a:rPr lang="sl-SI" b="1" dirty="0">
                <a:solidFill>
                  <a:srgbClr val="0070C0"/>
                </a:solidFill>
              </a:rPr>
              <a:t>DIHALA: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35360" y="1052736"/>
            <a:ext cx="11233248" cy="4873752"/>
          </a:xfrm>
        </p:spPr>
        <p:txBody>
          <a:bodyPr>
            <a:normAutofit/>
          </a:bodyPr>
          <a:lstStyle/>
          <a:p>
            <a:pPr marL="45720" lvl="1" indent="0" algn="just">
              <a:spcBef>
                <a:spcPts val="600"/>
              </a:spcBef>
              <a:buSzPct val="70000"/>
              <a:buNone/>
              <a:defRPr/>
            </a:pPr>
            <a:r>
              <a:rPr lang="sl-SI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Kopenski polži</a:t>
            </a:r>
            <a:r>
              <a:rPr lang="sl-SI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l-SI" sz="3200" b="1" dirty="0">
                <a:latin typeface="Arial" panose="020B0604020202020204" pitchFamily="34" charset="0"/>
                <a:cs typeface="Arial" panose="020B0604020202020204" pitchFamily="34" charset="0"/>
              </a:rPr>
              <a:t>pljuča</a:t>
            </a:r>
          </a:p>
        </p:txBody>
      </p:sp>
      <p:sp>
        <p:nvSpPr>
          <p:cNvPr id="10" name="Pravokotnik 9"/>
          <p:cNvSpPr/>
          <p:nvPr/>
        </p:nvSpPr>
        <p:spPr>
          <a:xfrm>
            <a:off x="239351" y="3356992"/>
            <a:ext cx="960107" cy="1476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>
              <a:solidFill>
                <a:schemeClr val="tx1"/>
              </a:solidFill>
            </a:endParaRP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C6F3E2A9-9A83-4B76-A003-8971CEF01B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813198" y="2133601"/>
            <a:ext cx="8478962" cy="4463550"/>
          </a:xfrm>
          <a:prstGeom prst="rect">
            <a:avLst/>
          </a:prstGeo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EACE3440-7C3F-477C-A131-CB09A2E4F351}"/>
              </a:ext>
            </a:extLst>
          </p:cNvPr>
          <p:cNvSpPr/>
          <p:nvPr/>
        </p:nvSpPr>
        <p:spPr>
          <a:xfrm>
            <a:off x="1842052" y="2199861"/>
            <a:ext cx="2305878" cy="79513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ravokotnik 11">
            <a:extLst>
              <a:ext uri="{FF2B5EF4-FFF2-40B4-BE49-F238E27FC236}">
                <a16:creationId xmlns:a16="http://schemas.microsoft.com/office/drawing/2014/main" id="{5EBC8C1A-8D2D-4682-B73C-1F26716D0334}"/>
              </a:ext>
            </a:extLst>
          </p:cNvPr>
          <p:cNvSpPr/>
          <p:nvPr/>
        </p:nvSpPr>
        <p:spPr>
          <a:xfrm>
            <a:off x="8584703" y="233482"/>
            <a:ext cx="3135086" cy="55764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PREPIŠI V ZVEZEK</a:t>
            </a:r>
          </a:p>
        </p:txBody>
      </p:sp>
    </p:spTree>
    <p:extLst>
      <p:ext uri="{BB962C8B-B14F-4D97-AF65-F5344CB8AC3E}">
        <p14:creationId xmlns:p14="http://schemas.microsoft.com/office/powerpoint/2010/main" val="1712946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9956800" cy="706090"/>
          </a:xfrm>
        </p:spPr>
        <p:txBody>
          <a:bodyPr>
            <a:normAutofit/>
          </a:bodyPr>
          <a:lstStyle/>
          <a:p>
            <a:pPr algn="ctr"/>
            <a:r>
              <a:rPr lang="sl-SI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OBTOČILA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35361" y="1052736"/>
            <a:ext cx="11378868" cy="5493842"/>
          </a:xfrm>
        </p:spPr>
        <p:txBody>
          <a:bodyPr rtlCol="0">
            <a:normAutofit/>
          </a:bodyPr>
          <a:lstStyle/>
          <a:p>
            <a:pPr marL="0" indent="0" algn="just">
              <a:buNone/>
              <a:defRPr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Polži imajo 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NESKLENJEN (ODPRT) KRVOŽILNI SISTEM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  <a:defRPr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Tekočina je 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HEMOLIMFA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, ki prosto obliva organe. </a:t>
            </a:r>
          </a:p>
          <a:p>
            <a:pPr algn="just">
              <a:defRPr/>
            </a:pPr>
            <a:endParaRPr lang="sl-SI" u="sng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www.svarog.si/biologija/MSS/econtent/images/66/11306/krvozilni_sistem_pri_polzih_113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93" y="4093462"/>
            <a:ext cx="3595706" cy="246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avokotnik 6"/>
          <p:cNvSpPr/>
          <p:nvPr/>
        </p:nvSpPr>
        <p:spPr>
          <a:xfrm>
            <a:off x="312918" y="2753364"/>
            <a:ext cx="1750633" cy="6206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SRCE</a:t>
            </a:r>
          </a:p>
        </p:txBody>
      </p:sp>
      <p:cxnSp>
        <p:nvCxnSpPr>
          <p:cNvPr id="9" name="Raven puščični povezovalnik 8"/>
          <p:cNvCxnSpPr>
            <a:cxnSpLocks/>
            <a:stCxn id="7" idx="2"/>
          </p:cNvCxnSpPr>
          <p:nvPr/>
        </p:nvCxnSpPr>
        <p:spPr>
          <a:xfrm>
            <a:off x="1188235" y="3374052"/>
            <a:ext cx="256252" cy="12509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>
            <a:extLst>
              <a:ext uri="{FF2B5EF4-FFF2-40B4-BE49-F238E27FC236}">
                <a16:creationId xmlns:a16="http://schemas.microsoft.com/office/drawing/2014/main" id="{95A80FB0-B1F3-4BFB-BDF4-8E5BEED43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270" y="2164992"/>
            <a:ext cx="6911646" cy="469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ravokotnik 13">
            <a:extLst>
              <a:ext uri="{FF2B5EF4-FFF2-40B4-BE49-F238E27FC236}">
                <a16:creationId xmlns:a16="http://schemas.microsoft.com/office/drawing/2014/main" id="{BFC28052-77D0-4435-A2DA-253AFB9E9613}"/>
              </a:ext>
            </a:extLst>
          </p:cNvPr>
          <p:cNvSpPr/>
          <p:nvPr/>
        </p:nvSpPr>
        <p:spPr>
          <a:xfrm>
            <a:off x="8242852" y="2425147"/>
            <a:ext cx="954157" cy="630195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ravokotnik 14">
            <a:extLst>
              <a:ext uri="{FF2B5EF4-FFF2-40B4-BE49-F238E27FC236}">
                <a16:creationId xmlns:a16="http://schemas.microsoft.com/office/drawing/2014/main" id="{2D3F3D40-A221-4D91-AD0D-5DAFA95F2CF6}"/>
              </a:ext>
            </a:extLst>
          </p:cNvPr>
          <p:cNvSpPr/>
          <p:nvPr/>
        </p:nvSpPr>
        <p:spPr>
          <a:xfrm>
            <a:off x="8719930" y="137269"/>
            <a:ext cx="3135086" cy="55764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PREPIŠI V ZVEZEK</a:t>
            </a:r>
          </a:p>
        </p:txBody>
      </p:sp>
    </p:spTree>
    <p:extLst>
      <p:ext uri="{BB962C8B-B14F-4D97-AF65-F5344CB8AC3E}">
        <p14:creationId xmlns:p14="http://schemas.microsoft.com/office/powerpoint/2010/main" val="2506124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9956800" cy="706090"/>
          </a:xfrm>
        </p:spPr>
        <p:txBody>
          <a:bodyPr>
            <a:normAutofit/>
          </a:bodyPr>
          <a:lstStyle/>
          <a:p>
            <a:pPr algn="ctr"/>
            <a:r>
              <a:rPr lang="sl-SI" b="1" dirty="0">
                <a:solidFill>
                  <a:srgbClr val="FF0000"/>
                </a:solidFill>
              </a:rPr>
              <a:t>ŽIVČEVJE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35361" y="1052736"/>
            <a:ext cx="11378868" cy="5493842"/>
          </a:xfrm>
        </p:spPr>
        <p:txBody>
          <a:bodyPr rtlCol="0">
            <a:norm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sl-SI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POLŽI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imajo</a:t>
            </a:r>
            <a:r>
              <a:rPr lang="sl-SI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preprosto živčevje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(več živčnih </a:t>
            </a:r>
            <a:r>
              <a:rPr lang="sl-SI" dirty="0" err="1">
                <a:latin typeface="Arial" panose="020B0604020202020204" pitchFamily="34" charset="0"/>
                <a:cs typeface="Arial" panose="020B0604020202020204" pitchFamily="34" charset="0"/>
              </a:rPr>
              <a:t>vozljev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med sabo povezani z živčnimi vrvicami) </a:t>
            </a:r>
          </a:p>
          <a:p>
            <a:pPr algn="just">
              <a:defRPr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  <a:defRPr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Slika 7"/>
          <p:cNvPicPr/>
          <p:nvPr/>
        </p:nvPicPr>
        <p:blipFill>
          <a:blip r:embed="rId2"/>
          <a:stretch>
            <a:fillRect/>
          </a:stretch>
        </p:blipFill>
        <p:spPr>
          <a:xfrm>
            <a:off x="2915478" y="2835965"/>
            <a:ext cx="8370831" cy="3878018"/>
          </a:xfrm>
          <a:prstGeom prst="rect">
            <a:avLst/>
          </a:prstGeom>
        </p:spPr>
      </p:pic>
      <p:sp>
        <p:nvSpPr>
          <p:cNvPr id="10" name="Pravokotnik 9"/>
          <p:cNvSpPr/>
          <p:nvPr/>
        </p:nvSpPr>
        <p:spPr>
          <a:xfrm>
            <a:off x="2759753" y="2677959"/>
            <a:ext cx="960107" cy="2617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7" name="Elipsa 6"/>
          <p:cNvSpPr/>
          <p:nvPr/>
        </p:nvSpPr>
        <p:spPr>
          <a:xfrm>
            <a:off x="9111220" y="4616490"/>
            <a:ext cx="1811599" cy="5755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ravokotnik 10">
            <a:extLst>
              <a:ext uri="{FF2B5EF4-FFF2-40B4-BE49-F238E27FC236}">
                <a16:creationId xmlns:a16="http://schemas.microsoft.com/office/drawing/2014/main" id="{4B9842D6-1D42-4F48-BD76-258E48E703A3}"/>
              </a:ext>
            </a:extLst>
          </p:cNvPr>
          <p:cNvSpPr/>
          <p:nvPr/>
        </p:nvSpPr>
        <p:spPr>
          <a:xfrm>
            <a:off x="104720" y="5988935"/>
            <a:ext cx="3135086" cy="55764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PREPIŠI V ZVEZEK</a:t>
            </a:r>
          </a:p>
        </p:txBody>
      </p:sp>
    </p:spTree>
    <p:extLst>
      <p:ext uri="{BB962C8B-B14F-4D97-AF65-F5344CB8AC3E}">
        <p14:creationId xmlns:p14="http://schemas.microsoft.com/office/powerpoint/2010/main" val="189141349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aelektrena sejna soba">
  <a:themeElements>
    <a:clrScheme name="Naelektrena sejna soba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Naelektrena sejna soba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elektrena sejna soba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276</Words>
  <Application>Microsoft Office PowerPoint</Application>
  <PresentationFormat>Širokozaslonsko</PresentationFormat>
  <Paragraphs>70</Paragraphs>
  <Slides>13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13</vt:i4>
      </vt:variant>
    </vt:vector>
  </HeadingPairs>
  <TitlesOfParts>
    <vt:vector size="21" baseType="lpstr">
      <vt:lpstr>Arial</vt:lpstr>
      <vt:lpstr>Bookman Old Style</vt:lpstr>
      <vt:lpstr>Calibri</vt:lpstr>
      <vt:lpstr>Calibri Light</vt:lpstr>
      <vt:lpstr>Century Gothic</vt:lpstr>
      <vt:lpstr>Wingdings 3</vt:lpstr>
      <vt:lpstr>Officeova tema</vt:lpstr>
      <vt:lpstr>Naelektrena sejna soba</vt:lpstr>
      <vt:lpstr>PowerPointova predstavitev</vt:lpstr>
      <vt:lpstr>PowerPointova predstavitev</vt:lpstr>
      <vt:lpstr>1) POLŽI</vt:lpstr>
      <vt:lpstr>PowerPointova predstavitev</vt:lpstr>
      <vt:lpstr>PowerPointova predstavitev</vt:lpstr>
      <vt:lpstr>PowerPointova predstavitev</vt:lpstr>
      <vt:lpstr>DIHALA:</vt:lpstr>
      <vt:lpstr>OBTOČILA</vt:lpstr>
      <vt:lpstr>ŽIVČEVJE</vt:lpstr>
      <vt:lpstr>PowerPointova predstavitev</vt:lpstr>
      <vt:lpstr>IZLOČALA</vt:lpstr>
      <vt:lpstr>RAZMNOŽEVANJE: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VesnaŠ</dc:creator>
  <cp:lastModifiedBy>VesnaŠ</cp:lastModifiedBy>
  <cp:revision>5</cp:revision>
  <dcterms:created xsi:type="dcterms:W3CDTF">2022-01-26T11:11:47Z</dcterms:created>
  <dcterms:modified xsi:type="dcterms:W3CDTF">2022-01-26T11:38:59Z</dcterms:modified>
</cp:coreProperties>
</file>