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78" r:id="rId4"/>
    <p:sldId id="268" r:id="rId5"/>
    <p:sldId id="269" r:id="rId6"/>
    <p:sldId id="276" r:id="rId7"/>
    <p:sldId id="270" r:id="rId8"/>
    <p:sldId id="260" r:id="rId9"/>
    <p:sldId id="261" r:id="rId10"/>
    <p:sldId id="264" r:id="rId11"/>
    <p:sldId id="277" r:id="rId12"/>
    <p:sldId id="271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snaŠ" initials="V" lastIdx="1" clrIdx="0">
    <p:extLst>
      <p:ext uri="{19B8F6BF-5375-455C-9EA6-DF929625EA0E}">
        <p15:presenceInfo xmlns:p15="http://schemas.microsoft.com/office/powerpoint/2012/main" userId="Vesna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38D49C-F8FD-4E05-B1DF-D8215D27F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8F2C73A-D1F6-42E2-9671-9552234A1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5FD9B40-1245-4D21-B1AB-C5FDEFD42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1F3-AB9A-4001-9437-060D4AD8FC61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68F8EDC-7983-4497-A7B5-2C8F60F99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9EE6A24-D4B4-4876-8567-452C6830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0470-1933-409A-8938-456ED677A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453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14CBA4-E7DA-4004-84F3-3DB82680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408A5A7-0012-4E06-9CA7-029965A3D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B1B5617-69B2-4FAD-824E-B49C9281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1F3-AB9A-4001-9437-060D4AD8FC61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F5957C5-F810-46EC-89E2-AB9D40C3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66EC0A-8268-443C-A420-91272A3D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0470-1933-409A-8938-456ED677A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926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9B36B067-A543-4B15-9109-1853D9BB5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D8C0FB3-A8F6-402A-97C9-9693EE8FD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92C83E6-C6D0-4365-8F51-AD725577D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1F3-AB9A-4001-9437-060D4AD8FC61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E89A8A2-E548-4012-8127-DD04D2A49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FF0B44F-5235-49F3-BC24-95BB363A9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0470-1933-409A-8938-456ED677A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6543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94E3B9D-D5C8-4FCD-956C-B5876E785049}" type="slidenum">
              <a:rPr lang="sl-SI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5132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5BF85D-E036-495A-A44C-EA90F26E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9A3143C-17CD-4E91-B30B-FE885C2F7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E7F1785-0E84-4CFC-AC5E-F31A5E39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1F3-AB9A-4001-9437-060D4AD8FC61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6FA0CF6-3F7E-4FD9-9D45-2AD44682F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6F20148-E64C-4D67-B52F-D756E887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0470-1933-409A-8938-456ED677A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915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75F4B1-44F3-431A-B16B-9D64BB44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C47DE67-6130-4978-83AE-6EB77F78F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FD69C80-6868-4BF5-8671-2A947580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1F3-AB9A-4001-9437-060D4AD8FC61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050ECEC-A8C4-4793-9DBF-33DC20A8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40DCA6C-6DAB-4D5C-9FD7-D8F4630D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0470-1933-409A-8938-456ED677A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888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E8D267-D74D-4CFD-99F9-479F1598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BCFCCB-8ECF-40A1-9552-85035D877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EAAF05F-B92A-4099-914D-75ADEE9F1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C6A569E-2AB4-4368-85D3-BBA6140F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1F3-AB9A-4001-9437-060D4AD8FC61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D9FF2E9-3C3D-4923-96B7-14B66D06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9AEE566-F7C3-48C8-95D1-A285D307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0470-1933-409A-8938-456ED677A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635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3423DE-A52A-4800-905A-E6F7FF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7015D95-3AA7-4AB3-A09B-47BC66CF0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7ED0E3A-CB58-4E00-85B2-C715BF4B8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9FF863D-833C-4701-B551-0F665E3AC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B900F9E-7B6B-4FE6-8A8B-CE0E9CA42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27A3126-7FE2-427A-9D39-94A33BB1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1F3-AB9A-4001-9437-060D4AD8FC61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F6ACAFE-D637-4BCE-8AFF-E9767BDF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D323B77-E8AE-40E7-B44C-D2117FBA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0470-1933-409A-8938-456ED677A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918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769C2E-D6BE-4588-BD62-B049BF6F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0585625-6373-4519-BDD4-17734E8A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1F3-AB9A-4001-9437-060D4AD8FC61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114E2C3-D8B8-4B27-A74F-B1C5E5D4B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9FF441E-0693-4BD4-94EE-DB9AC150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0470-1933-409A-8938-456ED677A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75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4D6560A-CFA7-4451-9512-FE65B78B8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1F3-AB9A-4001-9437-060D4AD8FC61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FE10A1C-8DC7-4EB8-B403-95BB5A1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08BBCE0-383F-40E9-A39A-2C5E0CB7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0470-1933-409A-8938-456ED677A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134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885EDE-CC74-4D70-A974-77EDEC5B0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05216FD-7B07-41F5-84B6-3B8DCFC3C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96C5EA1-B99B-48AF-B93F-A4BBEEB5D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8819F83-F56E-4EA9-8003-381E31D18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1F3-AB9A-4001-9437-060D4AD8FC61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5F3A381-F665-4508-BF06-364B246E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8D7C15C-814E-42A4-985D-5BE427BE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0470-1933-409A-8938-456ED677A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270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FBC5AA-78F7-4BFD-B83A-78EA044A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145D5FBC-3CFE-49D0-8307-BB47122E8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A8F3054-0CA1-4B8D-94D4-47015096D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0312C6B-FC36-46CB-AD03-65FAF69D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1F3-AB9A-4001-9437-060D4AD8FC61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61B589C-5D16-4C25-A5C3-CC03600C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BF47CC1-5F13-4D7B-AA64-7B5F5F9C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0470-1933-409A-8938-456ED677A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668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312A2ED-C573-42EA-89E0-11E47DD7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DE7A71C-CE7C-457A-93A6-592A88B99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B541F39-452F-435F-9241-2A3475BF4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41F3-AB9A-4001-9437-060D4AD8FC61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9D3A2F0-54FF-4AD2-A784-2C7B2EEDB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870C642-01C3-483D-BAE9-36F76A000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E0470-1933-409A-8938-456ED677A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060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2945" y="225678"/>
            <a:ext cx="11417317" cy="914009"/>
          </a:xfrm>
        </p:spPr>
        <p:txBody>
          <a:bodyPr>
            <a:noAutofit/>
          </a:bodyPr>
          <a:lstStyle/>
          <a:p>
            <a:pPr algn="ctr"/>
            <a:r>
              <a:rPr lang="sl-SI" sz="7200" dirty="0">
                <a:solidFill>
                  <a:srgbClr val="FF0000"/>
                </a:solidFill>
              </a:rPr>
              <a:t>KRALJESTVO ŽIVALI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20435" y="1183369"/>
            <a:ext cx="5935459" cy="5368408"/>
          </a:xfrm>
          <a:prstGeom prst="rect">
            <a:avLst/>
          </a:prstGeom>
          <a:noFill/>
          <a:ln/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08788B74-73C4-40B2-8FD3-32BE030C7E20}"/>
              </a:ext>
            </a:extLst>
          </p:cNvPr>
          <p:cNvSpPr/>
          <p:nvPr/>
        </p:nvSpPr>
        <p:spPr>
          <a:xfrm>
            <a:off x="5475108" y="1139687"/>
            <a:ext cx="827584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41229FD-D6DF-45BC-8396-BB091B696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59" y="3307633"/>
            <a:ext cx="2600688" cy="3324689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2F46FEA6-409F-4274-9135-D28FCF43FF2B}"/>
              </a:ext>
            </a:extLst>
          </p:cNvPr>
          <p:cNvSpPr txBox="1">
            <a:spLocks/>
          </p:cNvSpPr>
          <p:nvPr/>
        </p:nvSpPr>
        <p:spPr>
          <a:xfrm>
            <a:off x="602900" y="1585727"/>
            <a:ext cx="3680791" cy="12758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5400" b="1" dirty="0">
                <a:solidFill>
                  <a:srgbClr val="0070C0"/>
                </a:solidFill>
              </a:rPr>
              <a:t>1) SPUŽVE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E27C4044-32AE-488A-A1D1-EF5BC07EAB12}"/>
              </a:ext>
            </a:extLst>
          </p:cNvPr>
          <p:cNvSpPr/>
          <p:nvPr/>
        </p:nvSpPr>
        <p:spPr>
          <a:xfrm>
            <a:off x="3267624" y="5890022"/>
            <a:ext cx="2032133" cy="8950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NAPIŠI NASLOV V ZVEZEK</a:t>
            </a:r>
          </a:p>
        </p:txBody>
      </p:sp>
    </p:spTree>
    <p:extLst>
      <p:ext uri="{BB962C8B-B14F-4D97-AF65-F5344CB8AC3E}">
        <p14:creationId xmlns:p14="http://schemas.microsoft.com/office/powerpoint/2010/main" val="3703664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05905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Razmnoževanje: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5371" y="1166018"/>
            <a:ext cx="5857461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sl-SI" sz="3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Spolno</a:t>
            </a:r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300" dirty="0">
                <a:latin typeface="Arial" panose="020B0604020202020204" pitchFamily="34" charset="0"/>
                <a:cs typeface="Arial" panose="020B0604020202020204" pitchFamily="34" charset="0"/>
              </a:rPr>
              <a:t>z združitvijo ženske in moške spolne celice nastane ličinka, ki prosto plava in se pritrdi na podlago.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NESPOLNO RAZMNOŽEVANJE SPUŽV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4C3258A-E725-413A-83E0-13F18BCBB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510" y="426117"/>
            <a:ext cx="6085490" cy="2879035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E7C11B30-E9C0-4FFB-AFF0-8A038105FFA3}"/>
              </a:ext>
            </a:extLst>
          </p:cNvPr>
          <p:cNvSpPr/>
          <p:nvPr/>
        </p:nvSpPr>
        <p:spPr>
          <a:xfrm>
            <a:off x="5327374" y="532930"/>
            <a:ext cx="1577009" cy="500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Moška spolna celica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604CD7FC-C90A-4A2D-9B3F-C61334D371B6}"/>
              </a:ext>
            </a:extLst>
          </p:cNvPr>
          <p:cNvSpPr/>
          <p:nvPr/>
        </p:nvSpPr>
        <p:spPr>
          <a:xfrm>
            <a:off x="6229556" y="2535515"/>
            <a:ext cx="1577009" cy="500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Ženska spolna celica</a:t>
            </a: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3D59BFB8-371E-4466-9F40-C5D6927624E5}"/>
              </a:ext>
            </a:extLst>
          </p:cNvPr>
          <p:cNvSpPr/>
          <p:nvPr/>
        </p:nvSpPr>
        <p:spPr>
          <a:xfrm>
            <a:off x="8360750" y="978628"/>
            <a:ext cx="1577009" cy="500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ličinka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49E8E904-CA8F-4231-B636-80E9187E25F9}"/>
              </a:ext>
            </a:extLst>
          </p:cNvPr>
          <p:cNvSpPr/>
          <p:nvPr/>
        </p:nvSpPr>
        <p:spPr>
          <a:xfrm>
            <a:off x="9210778" y="2673155"/>
            <a:ext cx="1577009" cy="879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Ličinka se pritrdi na podlago in preobrazi v odrastlo žival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82128C30-75C5-4F76-879A-F2E3D52C9398}"/>
              </a:ext>
            </a:extLst>
          </p:cNvPr>
          <p:cNvSpPr/>
          <p:nvPr/>
        </p:nvSpPr>
        <p:spPr>
          <a:xfrm>
            <a:off x="11105322" y="2862631"/>
            <a:ext cx="1086678" cy="500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Odrastla spužva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226DB0F-812C-4C57-B81A-6411FA87F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33" y="3576671"/>
            <a:ext cx="5842903" cy="3120990"/>
          </a:xfrm>
          <a:prstGeom prst="rect">
            <a:avLst/>
          </a:prstGeom>
        </p:spPr>
      </p:pic>
      <p:sp>
        <p:nvSpPr>
          <p:cNvPr id="14" name="Pravokotnik 13">
            <a:extLst>
              <a:ext uri="{FF2B5EF4-FFF2-40B4-BE49-F238E27FC236}">
                <a16:creationId xmlns:a16="http://schemas.microsoft.com/office/drawing/2014/main" id="{1C0F68A9-643D-4CCC-AD3F-2E065C8B539F}"/>
              </a:ext>
            </a:extLst>
          </p:cNvPr>
          <p:cNvSpPr/>
          <p:nvPr/>
        </p:nvSpPr>
        <p:spPr>
          <a:xfrm>
            <a:off x="6601665" y="5744247"/>
            <a:ext cx="2032133" cy="8950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155927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05905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Razmnoževanje: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5371" y="1166018"/>
            <a:ext cx="11426542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sl-SI" sz="3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Nespolno z brstenjem: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del organizma se odtrga in iz njega zraste nova žival.</a:t>
            </a:r>
          </a:p>
          <a:p>
            <a:pPr algn="just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NESPOLNO RAZMNOŽEVANJE SPUŽV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ACA511E-EDDA-4DC4-A3FB-AD9F1048B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408" y="2736366"/>
            <a:ext cx="6234763" cy="244523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D53E78E-387F-4183-B490-A42E2249B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2662715"/>
            <a:ext cx="5357655" cy="3335329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48A02D8E-DCA4-47C8-9E55-D62971018541}"/>
              </a:ext>
            </a:extLst>
          </p:cNvPr>
          <p:cNvSpPr/>
          <p:nvPr/>
        </p:nvSpPr>
        <p:spPr>
          <a:xfrm>
            <a:off x="8537575" y="5743108"/>
            <a:ext cx="2032133" cy="8950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34253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ABEC644-4E21-423D-9DEA-C8B8B57E6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28"/>
            <a:ext cx="12085983" cy="584955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97C0DF3-2AFF-44ED-83E4-E9F140450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4373418"/>
            <a:ext cx="3657600" cy="2484582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D72DCCB9-38F5-49F7-881D-1E150A29C37F}"/>
              </a:ext>
            </a:extLst>
          </p:cNvPr>
          <p:cNvSpPr/>
          <p:nvPr/>
        </p:nvSpPr>
        <p:spPr>
          <a:xfrm>
            <a:off x="593243" y="5615709"/>
            <a:ext cx="2032133" cy="8950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SAMO PREBERI</a:t>
            </a:r>
          </a:p>
        </p:txBody>
      </p:sp>
    </p:spTree>
    <p:extLst>
      <p:ext uri="{BB962C8B-B14F-4D97-AF65-F5344CB8AC3E}">
        <p14:creationId xmlns:p14="http://schemas.microsoft.com/office/powerpoint/2010/main" val="286199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562C6D3-FFB7-4222-8438-6EE3E2D62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524" y="294838"/>
            <a:ext cx="3038899" cy="313416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DBE718D-2537-4669-9ACF-0B793B65A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232" y="3580943"/>
            <a:ext cx="6887536" cy="3277057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62461FDC-06A4-436E-B04D-93DD93EFDA3F}"/>
              </a:ext>
            </a:extLst>
          </p:cNvPr>
          <p:cNvSpPr txBox="1">
            <a:spLocks/>
          </p:cNvSpPr>
          <p:nvPr/>
        </p:nvSpPr>
        <p:spPr>
          <a:xfrm>
            <a:off x="3975652" y="470590"/>
            <a:ext cx="5854148" cy="12758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5400" b="1" dirty="0">
                <a:solidFill>
                  <a:srgbClr val="0070C0"/>
                </a:solidFill>
              </a:rPr>
              <a:t>predstavniki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82985DF-4D50-437C-BB14-48EF5EC42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3" y="-10021"/>
            <a:ext cx="4748827" cy="306208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72C5CDE-CEA0-458E-9F13-0D8F9A6AE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768" y="3580943"/>
            <a:ext cx="2314778" cy="315427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269F2DD-7886-451A-990D-84D14A661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4746" y="1503566"/>
            <a:ext cx="2314778" cy="1743317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45B07BC9-CE13-45E9-8A13-BD80C2571166}"/>
              </a:ext>
            </a:extLst>
          </p:cNvPr>
          <p:cNvSpPr/>
          <p:nvPr/>
        </p:nvSpPr>
        <p:spPr>
          <a:xfrm>
            <a:off x="74963" y="5579165"/>
            <a:ext cx="2032133" cy="1156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SAMO PREBERI</a:t>
            </a:r>
          </a:p>
        </p:txBody>
      </p:sp>
    </p:spTree>
    <p:extLst>
      <p:ext uri="{BB962C8B-B14F-4D97-AF65-F5344CB8AC3E}">
        <p14:creationId xmlns:p14="http://schemas.microsoft.com/office/powerpoint/2010/main" val="88394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F01F912-60FD-4934-A720-B9C3956A3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2" y="239226"/>
            <a:ext cx="11616570" cy="6280844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CB69DF47-0077-44F8-985E-8A04A9D009A8}"/>
              </a:ext>
            </a:extLst>
          </p:cNvPr>
          <p:cNvSpPr/>
          <p:nvPr/>
        </p:nvSpPr>
        <p:spPr>
          <a:xfrm>
            <a:off x="74963" y="5579165"/>
            <a:ext cx="2032133" cy="1156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SAMO PREBERI</a:t>
            </a:r>
          </a:p>
        </p:txBody>
      </p:sp>
    </p:spTree>
    <p:extLst>
      <p:ext uri="{BB962C8B-B14F-4D97-AF65-F5344CB8AC3E}">
        <p14:creationId xmlns:p14="http://schemas.microsoft.com/office/powerpoint/2010/main" val="247187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490066"/>
          </a:xfrm>
        </p:spPr>
        <p:txBody>
          <a:bodyPr>
            <a:noAutofit/>
          </a:bodyPr>
          <a:lstStyle/>
          <a:p>
            <a:pPr algn="ctr"/>
            <a:r>
              <a:rPr lang="sl-SI" sz="4800" b="1" dirty="0">
                <a:solidFill>
                  <a:srgbClr val="0070C0"/>
                </a:solidFill>
              </a:rPr>
              <a:t>DEBLO: SPUŽVE</a:t>
            </a:r>
            <a:endParaRPr lang="sl-SI" sz="48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04949" y="908720"/>
            <a:ext cx="11403874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preprosti 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večcelični organizmi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sl-SI">
                <a:latin typeface="Arial" panose="020B0604020202020204" pitchFamily="34" charset="0"/>
                <a:cs typeface="Arial" panose="020B0604020202020204" pitchFamily="34" charset="0"/>
              </a:rPr>
              <a:t>živijo v 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vodi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in so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pritrjene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 morsko dno. </a:t>
            </a:r>
          </a:p>
          <a:p>
            <a:pPr algn="just">
              <a:lnSpc>
                <a:spcPct val="150000"/>
              </a:lnSpc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Nimajo stalne telesne oblike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brez simetrije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13" y="3429000"/>
            <a:ext cx="9008177" cy="339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905794" y="3464785"/>
            <a:ext cx="6366670" cy="3415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Picture 4" descr="http://content3.ecco-verde.com/upload/image/big/big_5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55" y="3371350"/>
            <a:ext cx="3862968" cy="33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svarog.si/biologija/econtent/images/48/7773/spuzve_spuzva_2_77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80" y="539681"/>
            <a:ext cx="1997913" cy="22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051175" y="5819034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dirty="0"/>
              <a:t>Jadranska žveplenjača</a:t>
            </a:r>
          </a:p>
        </p:txBody>
      </p:sp>
      <p:pic>
        <p:nvPicPr>
          <p:cNvPr id="10" name="Picture 9" descr="Zveplenjač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46" y="3464785"/>
            <a:ext cx="3364510" cy="218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id="{DB92B9DE-040B-4BEE-A4A4-17B1FB8D6D68}"/>
              </a:ext>
            </a:extLst>
          </p:cNvPr>
          <p:cNvSpPr txBox="1">
            <a:spLocks/>
          </p:cNvSpPr>
          <p:nvPr/>
        </p:nvSpPr>
        <p:spPr>
          <a:xfrm>
            <a:off x="-16713" y="144796"/>
            <a:ext cx="1997913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rgbClr val="0070C0"/>
                </a:solidFill>
              </a:rPr>
              <a:t>DZ, str. 204</a:t>
            </a:r>
            <a:endParaRPr lang="sl-SI" sz="2800" b="1" dirty="0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A6E067DC-DA19-44AF-8C38-87E15585FFC1}"/>
              </a:ext>
            </a:extLst>
          </p:cNvPr>
          <p:cNvSpPr/>
          <p:nvPr/>
        </p:nvSpPr>
        <p:spPr>
          <a:xfrm>
            <a:off x="6073062" y="5790143"/>
            <a:ext cx="2032133" cy="8950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71651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>
            <a:extLst>
              <a:ext uri="{FF2B5EF4-FFF2-40B4-BE49-F238E27FC236}">
                <a16:creationId xmlns:a16="http://schemas.microsoft.com/office/drawing/2014/main" id="{F311B525-4CEB-438E-B994-53BC2A5B9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5" y="354633"/>
            <a:ext cx="11645348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Obdaja jih 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trden skelet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imajo NOTRANJE OGRODJE, ki daje telesu trdnost.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F7784B9-AC54-4A2C-B225-BC1AD2DB5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742" y="1283065"/>
            <a:ext cx="7288696" cy="311810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DF073BE-A85E-4F24-881F-6E292E71D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09" y="1639567"/>
            <a:ext cx="4223770" cy="2997514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12A871DF-DD4E-4635-8A2D-202C71FF122D}"/>
              </a:ext>
            </a:extLst>
          </p:cNvPr>
          <p:cNvSpPr/>
          <p:nvPr/>
        </p:nvSpPr>
        <p:spPr>
          <a:xfrm>
            <a:off x="323409" y="5095814"/>
            <a:ext cx="2032133" cy="8950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PREPIŠI V ZVEZEK </a:t>
            </a:r>
          </a:p>
        </p:txBody>
      </p:sp>
    </p:spTree>
    <p:extLst>
      <p:ext uri="{BB962C8B-B14F-4D97-AF65-F5344CB8AC3E}">
        <p14:creationId xmlns:p14="http://schemas.microsoft.com/office/powerpoint/2010/main" val="5818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ACB66AE-E93B-4CA5-8C01-4B7C39879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33" y="4183141"/>
            <a:ext cx="4852348" cy="2420647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D756AB9B-5C49-4821-BE8D-DC6ACDC918DA}"/>
              </a:ext>
            </a:extLst>
          </p:cNvPr>
          <p:cNvSpPr txBox="1"/>
          <p:nvPr/>
        </p:nvSpPr>
        <p:spPr>
          <a:xfrm>
            <a:off x="235433" y="134944"/>
            <a:ext cx="113999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i="1" dirty="0">
                <a:latin typeface="Arial" panose="020B0604020202020204" pitchFamily="34" charset="0"/>
                <a:cs typeface="Arial" panose="020B0604020202020204" pitchFamily="34" charset="0"/>
              </a:rPr>
              <a:t>Spužve imajo tri osnovne gradbene tipe telesa. </a:t>
            </a:r>
            <a:r>
              <a:rPr lang="sl-SI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Askon</a:t>
            </a:r>
            <a:r>
              <a:rPr lang="sl-SI" sz="2800" i="1" dirty="0">
                <a:latin typeface="Arial" panose="020B0604020202020204" pitchFamily="34" charset="0"/>
                <a:cs typeface="Arial" panose="020B0604020202020204" pitchFamily="34" charset="0"/>
              </a:rPr>
              <a:t> (levo), sikon (sredina) in </a:t>
            </a:r>
            <a:r>
              <a:rPr lang="sl-SI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leukon</a:t>
            </a:r>
            <a:r>
              <a:rPr lang="sl-SI" sz="2800" i="1" dirty="0">
                <a:latin typeface="Arial" panose="020B0604020202020204" pitchFamily="34" charset="0"/>
                <a:cs typeface="Arial" panose="020B0604020202020204" pitchFamily="34" charset="0"/>
              </a:rPr>
              <a:t> (desno). 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38E8EB6-03E4-4569-A9BB-EEBC3ADEB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664955" y="1661866"/>
            <a:ext cx="5048955" cy="353426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A8746161-D68C-4B8C-81EC-65B84EFD8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326" y="1089051"/>
            <a:ext cx="3229426" cy="3353268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2AE4150F-8F96-4AEB-99DA-D76A4E981C58}"/>
              </a:ext>
            </a:extLst>
          </p:cNvPr>
          <p:cNvSpPr/>
          <p:nvPr/>
        </p:nvSpPr>
        <p:spPr>
          <a:xfrm>
            <a:off x="235433" y="2674859"/>
            <a:ext cx="2032133" cy="8950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SAMO PREBERI</a:t>
            </a:r>
          </a:p>
        </p:txBody>
      </p:sp>
    </p:spTree>
    <p:extLst>
      <p:ext uri="{BB962C8B-B14F-4D97-AF65-F5344CB8AC3E}">
        <p14:creationId xmlns:p14="http://schemas.microsoft.com/office/powerpoint/2010/main" val="1972874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3FB-593C-487A-8C01-C21FB393F4E0}" type="slidenum">
              <a:rPr lang="sl-SI"/>
              <a:pPr/>
              <a:t>7</a:t>
            </a:fld>
            <a:endParaRPr lang="sl-SI"/>
          </a:p>
        </p:txBody>
      </p:sp>
      <p:grpSp>
        <p:nvGrpSpPr>
          <p:cNvPr id="171024" name="Group 16"/>
          <p:cNvGrpSpPr>
            <a:grpSpLocks/>
          </p:cNvGrpSpPr>
          <p:nvPr/>
        </p:nvGrpSpPr>
        <p:grpSpPr bwMode="auto">
          <a:xfrm>
            <a:off x="1774825" y="2345521"/>
            <a:ext cx="8528050" cy="4303713"/>
            <a:chOff x="150" y="1162"/>
            <a:chExt cx="5372" cy="2711"/>
          </a:xfrm>
        </p:grpSpPr>
        <p:pic>
          <p:nvPicPr>
            <p:cNvPr id="17101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" y="1162"/>
              <a:ext cx="5372" cy="2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1018" name="Rectangle 10"/>
            <p:cNvSpPr>
              <a:spLocks noChangeArrowheads="1"/>
            </p:cNvSpPr>
            <p:nvPr/>
          </p:nvSpPr>
          <p:spPr bwMode="auto">
            <a:xfrm>
              <a:off x="620" y="2432"/>
              <a:ext cx="318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3648870" y="4378444"/>
            <a:ext cx="935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/>
              <a:t>spužve</a:t>
            </a:r>
            <a:endParaRPr lang="en-US" dirty="0"/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3935414" y="5380038"/>
            <a:ext cx="1296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/>
              <a:t>Ostale živali</a:t>
            </a:r>
            <a:endParaRPr lang="en-US" dirty="0"/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3359944" y="3219450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/>
              <a:t>Praživali</a:t>
            </a:r>
            <a:endParaRPr lang="en-US" dirty="0"/>
          </a:p>
        </p:txBody>
      </p:sp>
      <p:sp>
        <p:nvSpPr>
          <p:cNvPr id="12" name="Ograda vsebine 2"/>
          <p:cNvSpPr txBox="1">
            <a:spLocks/>
          </p:cNvSpPr>
          <p:nvPr/>
        </p:nvSpPr>
        <p:spPr>
          <a:xfrm>
            <a:off x="274320" y="326532"/>
            <a:ext cx="10946674" cy="408166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u="sng" dirty="0">
                <a:latin typeface="Arial" pitchFamily="34" charset="0"/>
                <a:cs typeface="Arial" pitchFamily="34" charset="0"/>
              </a:rPr>
              <a:t>Spužve so </a:t>
            </a:r>
            <a:r>
              <a:rPr lang="sl-SI" sz="2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stranska veja </a:t>
            </a:r>
            <a:r>
              <a:rPr lang="sl-SI" sz="2800" u="sng" dirty="0">
                <a:latin typeface="Arial" pitchFamily="34" charset="0"/>
                <a:cs typeface="Arial" pitchFamily="34" charset="0"/>
              </a:rPr>
              <a:t>v razvoju živalstva</a:t>
            </a:r>
            <a:r>
              <a:rPr lang="sl-SI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sl-SI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l-SI" sz="2800" dirty="0">
                <a:latin typeface="Arial" pitchFamily="34" charset="0"/>
                <a:cs typeface="Arial" pitchFamily="34" charset="0"/>
              </a:rPr>
              <a:t>Hipoteza: nastale naj bi iz celic </a:t>
            </a:r>
            <a: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ovratničark z bički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2088641"/>
            <a:ext cx="2411899" cy="3914699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EA2CFEC5-9E6D-4BAF-B9C6-A837F4E96788}"/>
              </a:ext>
            </a:extLst>
          </p:cNvPr>
          <p:cNvSpPr/>
          <p:nvPr/>
        </p:nvSpPr>
        <p:spPr>
          <a:xfrm>
            <a:off x="9710738" y="478588"/>
            <a:ext cx="2032133" cy="8950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SAMO PREBERI</a:t>
            </a:r>
          </a:p>
        </p:txBody>
      </p:sp>
    </p:spTree>
    <p:extLst>
      <p:ext uri="{BB962C8B-B14F-4D97-AF65-F5344CB8AC3E}">
        <p14:creationId xmlns:p14="http://schemas.microsoft.com/office/powerpoint/2010/main" val="286976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35131" y="260648"/>
            <a:ext cx="11560629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l-SI" sz="3200" dirty="0">
                <a:latin typeface="Arial" pitchFamily="34" charset="0"/>
                <a:cs typeface="Arial" pitchFamily="34" charset="0"/>
              </a:rPr>
              <a:t>Spužve še </a:t>
            </a:r>
            <a:r>
              <a:rPr lang="sl-SI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nimajo razvitih PRAVIH TKIV IN TELESNIH ORGANOV. </a:t>
            </a:r>
            <a:r>
              <a:rPr lang="sl-SI" sz="3200" b="1" dirty="0">
                <a:latin typeface="Arial" pitchFamily="34" charset="0"/>
                <a:cs typeface="Arial" pitchFamily="34" charset="0"/>
              </a:rPr>
              <a:t>Tvorijo jih </a:t>
            </a:r>
            <a:r>
              <a:rPr lang="sl-SI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CELICE Z BIČKI. </a:t>
            </a:r>
            <a:endParaRPr lang="sl-SI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A15DA88-EAC6-4A05-AFC4-5B726226A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2346059"/>
            <a:ext cx="4268525" cy="3574890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B398C73B-9694-47A0-B708-E71C85A85DB0}"/>
              </a:ext>
            </a:extLst>
          </p:cNvPr>
          <p:cNvSpPr/>
          <p:nvPr/>
        </p:nvSpPr>
        <p:spPr>
          <a:xfrm>
            <a:off x="4825874" y="5702261"/>
            <a:ext cx="5126509" cy="8950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PREPIŠI V ZVEZEK IN SKICIRAJ TELO SPUŽVE</a:t>
            </a:r>
          </a:p>
        </p:txBody>
      </p:sp>
    </p:spTree>
    <p:extLst>
      <p:ext uri="{BB962C8B-B14F-4D97-AF65-F5344CB8AC3E}">
        <p14:creationId xmlns:p14="http://schemas.microsoft.com/office/powerpoint/2010/main" val="393214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61258" y="116631"/>
            <a:ext cx="5490185" cy="65227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200" dirty="0">
                <a:latin typeface="Arial" pitchFamily="34" charset="0"/>
                <a:cs typeface="Arial" pitchFamily="34" charset="0"/>
              </a:rPr>
              <a:t>Voda s </a:t>
            </a:r>
            <a:r>
              <a:rPr lang="sl-SI" sz="3200" b="1" dirty="0">
                <a:latin typeface="Arial" pitchFamily="34" charset="0"/>
                <a:cs typeface="Arial" pitchFamily="34" charset="0"/>
              </a:rPr>
              <a:t>hranljivimi delci </a:t>
            </a:r>
            <a:r>
              <a:rPr lang="sl-SI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sl-SI" sz="3200" i="1" dirty="0">
                <a:latin typeface="Arial" pitchFamily="34" charset="0"/>
                <a:cs typeface="Arial" pitchFamily="34" charset="0"/>
              </a:rPr>
              <a:t>planktonskimi organizmi</a:t>
            </a:r>
            <a:r>
              <a:rPr lang="sl-SI" sz="3200" dirty="0">
                <a:latin typeface="Arial" pitchFamily="34" charset="0"/>
                <a:cs typeface="Arial" pitchFamily="34" charset="0"/>
              </a:rPr>
              <a:t>) in </a:t>
            </a:r>
            <a:r>
              <a:rPr lang="sl-SI" sz="3200" b="1" dirty="0">
                <a:latin typeface="Arial" pitchFamily="34" charset="0"/>
                <a:cs typeface="Arial" pitchFamily="34" charset="0"/>
              </a:rPr>
              <a:t>kisikom</a:t>
            </a:r>
            <a:r>
              <a:rPr lang="sl-SI" sz="3200" dirty="0">
                <a:latin typeface="Arial" pitchFamily="34" charset="0"/>
                <a:cs typeface="Arial" pitchFamily="34" charset="0"/>
              </a:rPr>
              <a:t> priteka v telo skozi </a:t>
            </a:r>
            <a:r>
              <a:rPr lang="sl-SI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dotekalke</a:t>
            </a:r>
            <a:r>
              <a:rPr lang="sl-SI" sz="3200" b="1" dirty="0">
                <a:latin typeface="Arial" pitchFamily="34" charset="0"/>
                <a:cs typeface="Arial" pitchFamily="34" charset="0"/>
              </a:rPr>
              <a:t>. Vodni tok usmerjajo celice z bičk</a:t>
            </a:r>
            <a:r>
              <a:rPr lang="sl-SI" sz="3200" dirty="0">
                <a:latin typeface="Arial" pitchFamily="34" charset="0"/>
                <a:cs typeface="Arial" pitchFamily="34" charset="0"/>
              </a:rPr>
              <a:t>i.</a:t>
            </a:r>
          </a:p>
          <a:p>
            <a:pPr marL="0" indent="0" algn="ctr">
              <a:buNone/>
            </a:pPr>
            <a:endParaRPr lang="sl-SI" sz="32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sl-SI" sz="3200" dirty="0">
                <a:latin typeface="Arial" pitchFamily="34" charset="0"/>
                <a:cs typeface="Arial" pitchFamily="34" charset="0"/>
              </a:rPr>
              <a:t>Prehranjujejo se s </a:t>
            </a:r>
            <a:r>
              <a:rPr lang="sl-SI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precejanjem vode – so </a:t>
            </a:r>
            <a:r>
              <a:rPr lang="sl-SI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filtratorji</a:t>
            </a:r>
            <a:r>
              <a:rPr lang="sl-SI" sz="3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ctr">
              <a:buNone/>
            </a:pPr>
            <a:endParaRPr lang="sl-SI" sz="32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sl-SI" sz="3200" dirty="0">
                <a:latin typeface="Arial" pitchFamily="34" charset="0"/>
                <a:cs typeface="Arial" pitchFamily="34" charset="0"/>
              </a:rPr>
              <a:t>Odtekanje vode z odpadnimi snovmi pa poteka skozi </a:t>
            </a:r>
            <a:r>
              <a:rPr lang="sl-SI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odtekalke</a:t>
            </a:r>
            <a:r>
              <a:rPr lang="sl-SI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sl-SI" sz="24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49AF008-7B7A-4364-A274-3205B0397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470" y="887896"/>
            <a:ext cx="6318530" cy="4594461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243ED30F-7686-401B-9DBD-2A6C67580068}"/>
              </a:ext>
            </a:extLst>
          </p:cNvPr>
          <p:cNvSpPr/>
          <p:nvPr/>
        </p:nvSpPr>
        <p:spPr>
          <a:xfrm>
            <a:off x="6601665" y="5744247"/>
            <a:ext cx="2032133" cy="8950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266215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252</Words>
  <Application>Microsoft Office PowerPoint</Application>
  <PresentationFormat>Širokozaslonsko</PresentationFormat>
  <Paragraphs>46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Officeova tema</vt:lpstr>
      <vt:lpstr>KRALJESTVO ŽIVALI</vt:lpstr>
      <vt:lpstr>PowerPointova predstavitev</vt:lpstr>
      <vt:lpstr>PowerPointova predstavitev</vt:lpstr>
      <vt:lpstr>DEBLO: SPUŽVE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Razmnoževanje:</vt:lpstr>
      <vt:lpstr>Razmnoževanje: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GRADBENI TIPI ŽIVALI</dc:title>
  <dc:creator>VesnaŠ</dc:creator>
  <cp:lastModifiedBy>VesnaŠ</cp:lastModifiedBy>
  <cp:revision>19</cp:revision>
  <dcterms:created xsi:type="dcterms:W3CDTF">2021-12-17T09:34:49Z</dcterms:created>
  <dcterms:modified xsi:type="dcterms:W3CDTF">2022-01-10T06:57:41Z</dcterms:modified>
</cp:coreProperties>
</file>