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9" r:id="rId3"/>
    <p:sldId id="295" r:id="rId4"/>
    <p:sldId id="283" r:id="rId5"/>
    <p:sldId id="284" r:id="rId6"/>
    <p:sldId id="300" r:id="rId7"/>
    <p:sldId id="285" r:id="rId8"/>
    <p:sldId id="307" r:id="rId9"/>
    <p:sldId id="306" r:id="rId10"/>
    <p:sldId id="297" r:id="rId11"/>
    <p:sldId id="298" r:id="rId12"/>
    <p:sldId id="296" r:id="rId13"/>
    <p:sldId id="290" r:id="rId14"/>
    <p:sldId id="277" r:id="rId15"/>
    <p:sldId id="289" r:id="rId16"/>
    <p:sldId id="288" r:id="rId1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0BCC54-C28A-4A2E-8497-9F96ED147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9E0E9F-7571-49C0-A849-03DA58469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A8335A-537E-4DA7-82DA-D4C58E530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27D905-5ED8-4AB8-9718-537A0282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C6896D-2AE0-4677-8D89-B3546306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485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FCB2CF-2A09-469A-946F-C68C53D1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AC60C6C-1906-49EF-B0D4-AEDAE8F4A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212BBF6-AD0D-4996-B171-2C6440B9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E43F7F3-85EB-46F2-90F5-6CA0926E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898AB0-9972-47B8-BE0C-DD206856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666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AEE47FB-3E49-44E2-B5E6-A211F6A9B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E53919D-A586-4540-88CE-72A6DE8EB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108140B-E99B-4D36-BB15-FDD986210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CEF47F4-2AFF-4231-8885-F421F224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8183920-CC51-41DF-A2CC-5481E6AF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720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8747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278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4141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539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00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3174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67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31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C45267-5667-4074-9A8E-432E50098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2EFD158-4FDE-4342-BFDB-808811A0F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53D2825-A6F9-4421-AF60-2631148F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7CC489-58E1-402F-BC81-8E35724E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8736FC3-2D8E-455A-9D7E-D854F9B7B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343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2447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9615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64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353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0280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881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3046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53183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71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B5C9D0-CD44-45F2-9342-C742908A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B5613F-A2C8-4CCB-A29D-ACD3D4484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42C335-E769-4266-8887-00522865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B867FEA-292D-414E-9CBF-A72BA2746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E820E4C-5437-455F-BDCF-5A8327F13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730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539ED9-B8FA-4632-962F-ABBDA8AED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97A92DC-8ABF-4C1A-A346-76E51D847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FC0F481-D1C8-4318-8864-5180F618B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7159F84-DF37-48B3-AAF7-1F787E5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32338B-3A17-4DC8-8DAD-36B75CDEA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D696A45-5E96-4AD0-ADE5-88B25859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905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F77F4D-1ACC-41BA-A460-69ED5101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C216D58-4550-414B-8C2A-8A92AC728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4469C3A-2F6F-4EBE-BF72-F9C16C149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F5820C6-4B77-4F4B-AB5F-E64EAC07C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C46330A-799A-413C-A5C3-9CB48522BB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9154F8C6-FD02-4283-A071-BA04E00DF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B1D77355-DC32-4BBD-BA33-52E83DD4C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996AF3B-C349-4B3E-94EB-8863B7D9C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180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8CC47F-5FC1-4B0A-A035-9352FD8B2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3DBE615-EB33-44C3-9F80-AFF36908C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FF26B62-EF3F-41CF-B8A3-582F28337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F19A04-356B-48CD-B599-7C3E689BE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355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81951AE-B8B3-4507-9748-9E747355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6511256-7B03-4E13-844E-DC9C26B9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F5B3C7E-37AF-4382-AD6A-B4E76722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476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AA3E4A-3023-4E21-AC28-783CCBFFF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C61B31-7FA5-4D03-B080-FF8A6EECA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F26C964-AABB-41FA-B1A1-2F44915ADC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8B6174E-3B58-4113-A4A6-AEF432C04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12FCE94-EBEB-4A39-A6A6-04039A42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FADDAD-A7AC-4B0F-87AE-F1A26C1CB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747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866731-1B84-43DF-BF78-BBF8519B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DFCCDACA-6EA0-4EA8-ACD5-ABBF3287F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DC892CF-14CD-45A7-9967-984DFD1C6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B9D14CE-844F-4544-A6CD-212CEB6C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6168729-5636-464A-AA43-4997C9610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B964924-D995-44B8-9B1A-12E82234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27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2A513CBF-E2FE-4B89-837F-4E3C6C156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AFAC63-913B-476E-B4C6-53772BD41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E3113B-60D4-4B1E-B9F3-0E7F3B1DB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77B98F-0261-471F-ADCF-E4512DDF9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544E6F-D28E-4DA1-A6BE-1FB959D78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7517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B13C300-13E5-443A-AC45-F4C4F55B4AE6}" type="datetimeFigureOut">
              <a:rPr lang="sl-SI" smtClean="0"/>
              <a:t>15. 02. 2022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l-SI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D9B0725-CA58-4C37-B6F6-B2662BACE9F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926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slov 2">
            <a:extLst>
              <a:ext uri="{FF2B5EF4-FFF2-40B4-BE49-F238E27FC236}">
                <a16:creationId xmlns:a16="http://schemas.microsoft.com/office/drawing/2014/main" id="{2E519A71-35FD-4FD4-9FAB-83C541C1C88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35658" y="775046"/>
            <a:ext cx="10320683" cy="15705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l-SI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NIHČE NE VE ZAGOTOVO, KAKO SE JE ŽIVLJENJE NA ZEMLJI ZAČELO</a:t>
            </a:r>
          </a:p>
        </p:txBody>
      </p:sp>
      <p:pic>
        <p:nvPicPr>
          <p:cNvPr id="3" name="Picture 5" descr="bigbang">
            <a:extLst>
              <a:ext uri="{FF2B5EF4-FFF2-40B4-BE49-F238E27FC236}">
                <a16:creationId xmlns:a16="http://schemas.microsoft.com/office/drawing/2014/main" id="{AEAFDB27-9D9D-410A-8BD6-87AEA730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5658" y="2472979"/>
            <a:ext cx="367188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A28942E8-7A85-40AD-9A63-959A43EEB3CF}"/>
              </a:ext>
            </a:extLst>
          </p:cNvPr>
          <p:cNvSpPr/>
          <p:nvPr/>
        </p:nvSpPr>
        <p:spPr>
          <a:xfrm>
            <a:off x="5334001" y="3668366"/>
            <a:ext cx="3525077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NADALJEVANJE SNOVI</a:t>
            </a:r>
          </a:p>
        </p:txBody>
      </p:sp>
    </p:spTree>
    <p:extLst>
      <p:ext uri="{BB962C8B-B14F-4D97-AF65-F5344CB8AC3E}">
        <p14:creationId xmlns:p14="http://schemas.microsoft.com/office/powerpoint/2010/main" val="366302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EDFBBE8-1950-4315-A0DB-D7A2C6EF7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94" y="76200"/>
            <a:ext cx="7244884" cy="6768135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190A97ED-D7AD-4E05-BD86-1C7BAD7F53F7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317968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843C5A2-5EA5-4807-BB50-002398F90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410" y="38662"/>
            <a:ext cx="5336571" cy="6780676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7DE41BEF-7D63-498F-9FC6-71C2717A7626}"/>
              </a:ext>
            </a:extLst>
          </p:cNvPr>
          <p:cNvSpPr/>
          <p:nvPr/>
        </p:nvSpPr>
        <p:spPr>
          <a:xfrm>
            <a:off x="780053" y="4815078"/>
            <a:ext cx="284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Od trenutka, ko se je v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evkariontsko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celico vrnil mitohondrij, je bila </a:t>
            </a:r>
            <a:r>
              <a:rPr lang="sl-SI" sz="2000" dirty="0" err="1">
                <a:latin typeface="Arial" panose="020B0604020202020204" pitchFamily="34" charset="0"/>
                <a:cs typeface="Arial" panose="020B0604020202020204" pitchFamily="34" charset="0"/>
              </a:rPr>
              <a:t>evkariontska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celica sposobna </a:t>
            </a:r>
            <a:r>
              <a:rPr lang="sl-SI" sz="2000" b="1" dirty="0">
                <a:latin typeface="Arial" panose="020B0604020202020204" pitchFamily="34" charset="0"/>
                <a:cs typeface="Arial" panose="020B0604020202020204" pitchFamily="34" charset="0"/>
              </a:rPr>
              <a:t>celičnega dihanja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Box 63">
            <a:extLst>
              <a:ext uri="{FF2B5EF4-FFF2-40B4-BE49-F238E27FC236}">
                <a16:creationId xmlns:a16="http://schemas.microsoft.com/office/drawing/2014/main" id="{ED52709B-D0D1-4E29-927A-C6C687AF4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053" y="524809"/>
            <a:ext cx="3052955" cy="480568"/>
          </a:xfrm>
          <a:prstGeom prst="rect">
            <a:avLst/>
          </a:prstGeom>
          <a:noFill/>
          <a:ln w="28575">
            <a:noFill/>
            <a:miter lim="800000"/>
            <a:headEnd/>
            <a:tailEnd type="none" w="sm" len="med"/>
          </a:ln>
        </p:spPr>
        <p:txBody>
          <a:bodyPr wrap="square" lIns="54000" tIns="118800" rIns="54000" bIns="82800">
            <a:spAutoFit/>
          </a:bodyPr>
          <a:lstStyle/>
          <a:p>
            <a:pPr>
              <a:spcAft>
                <a:spcPct val="20000"/>
              </a:spcAft>
            </a:pPr>
            <a:r>
              <a:rPr lang="sl-SI" dirty="0">
                <a:solidFill>
                  <a:srgbClr val="000099"/>
                </a:solidFill>
                <a:latin typeface="Garamond" pitchFamily="18" charset="0"/>
              </a:rPr>
              <a:t>ŽIVALI, GLIVE</a:t>
            </a:r>
            <a:endParaRPr lang="en-GB" dirty="0">
              <a:solidFill>
                <a:srgbClr val="000099"/>
              </a:solidFill>
              <a:latin typeface="Garamond" pitchFamily="18" charset="0"/>
            </a:endParaRPr>
          </a:p>
        </p:txBody>
      </p:sp>
      <p:sp>
        <p:nvSpPr>
          <p:cNvPr id="5" name="Text Box 64">
            <a:extLst>
              <a:ext uri="{FF2B5EF4-FFF2-40B4-BE49-F238E27FC236}">
                <a16:creationId xmlns:a16="http://schemas.microsoft.com/office/drawing/2014/main" id="{AF2282BC-66E4-4EDF-BCF1-91C091DFF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0015" y="2177518"/>
            <a:ext cx="2131151" cy="480534"/>
          </a:xfrm>
          <a:prstGeom prst="rect">
            <a:avLst/>
          </a:prstGeom>
          <a:noFill/>
          <a:ln w="28575">
            <a:noFill/>
            <a:miter lim="800000"/>
            <a:headEnd/>
            <a:tailEnd type="none" w="sm" len="med"/>
          </a:ln>
        </p:spPr>
        <p:txBody>
          <a:bodyPr wrap="square" lIns="54000" tIns="118800" rIns="54000" bIns="82800">
            <a:spAutoFit/>
          </a:bodyPr>
          <a:lstStyle/>
          <a:p>
            <a:pPr>
              <a:spcAft>
                <a:spcPct val="20000"/>
              </a:spcAft>
            </a:pPr>
            <a:r>
              <a:rPr lang="sl-SI" dirty="0">
                <a:solidFill>
                  <a:srgbClr val="008000"/>
                </a:solidFill>
                <a:latin typeface="Garamond" pitchFamily="18" charset="0"/>
              </a:rPr>
              <a:t>RASTLINE, ALGE</a:t>
            </a:r>
            <a:endParaRPr lang="en-GB" dirty="0">
              <a:solidFill>
                <a:srgbClr val="008000"/>
              </a:solidFill>
              <a:latin typeface="Garamond" pitchFamily="18" charset="0"/>
            </a:endParaRP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13F29DB1-2B86-459B-B9ED-DDEA6DCF1A65}"/>
              </a:ext>
            </a:extLst>
          </p:cNvPr>
          <p:cNvSpPr/>
          <p:nvPr/>
        </p:nvSpPr>
        <p:spPr>
          <a:xfrm>
            <a:off x="8841847" y="2793784"/>
            <a:ext cx="31646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sl-SI" sz="2000" dirty="0">
                <a:latin typeface="Arial" pitchFamily="34" charset="0"/>
                <a:cs typeface="Arial" pitchFamily="34" charset="0"/>
              </a:rPr>
              <a:t>Od trenutka, ko se je v </a:t>
            </a:r>
            <a:r>
              <a:rPr lang="sl-SI" sz="2000" dirty="0" err="1">
                <a:latin typeface="Arial" pitchFamily="34" charset="0"/>
                <a:cs typeface="Arial" pitchFamily="34" charset="0"/>
              </a:rPr>
              <a:t>evkariontsko</a:t>
            </a:r>
            <a:r>
              <a:rPr lang="sl-SI" sz="2000" dirty="0">
                <a:latin typeface="Arial" pitchFamily="34" charset="0"/>
                <a:cs typeface="Arial" pitchFamily="34" charset="0"/>
              </a:rPr>
              <a:t> celico vrinil kloroplast, je bila celica sposobna opravljati </a:t>
            </a:r>
            <a:r>
              <a:rPr lang="sl-SI" sz="2000" b="1" dirty="0">
                <a:latin typeface="Arial" pitchFamily="34" charset="0"/>
                <a:cs typeface="Arial" pitchFamily="34" charset="0"/>
              </a:rPr>
              <a:t>fotosintezo.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0AA9CD07-A321-495A-BBAA-2DBDF3F14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" y="2217730"/>
            <a:ext cx="454244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EVOLUCIJSKI RAZVOJ EVKARIONTSKIH</a:t>
            </a:r>
          </a:p>
          <a:p>
            <a:pPr algn="ctr">
              <a:spcBef>
                <a:spcPct val="20000"/>
              </a:spcBef>
            </a:pPr>
            <a:r>
              <a:rPr lang="sl-SI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CELIC Z MITOHONDRIJI IN KOROPLASTI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F6B93E08-3A46-40FB-A242-0DE393EB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957" y="5729809"/>
            <a:ext cx="4767096" cy="1172629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SIMBIONT –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organizem, ki živi v sožitju z organizmom druge vrste, tako da imata oba korist.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2C66299E-3E58-4E7D-A900-2473B73DC3D2}"/>
              </a:ext>
            </a:extLst>
          </p:cNvPr>
          <p:cNvSpPr/>
          <p:nvPr/>
        </p:nvSpPr>
        <p:spPr>
          <a:xfrm>
            <a:off x="9130750" y="155493"/>
            <a:ext cx="2875720" cy="13334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 IN V ZVEZEK NAPIŠI, KAJ JE SIMBONT</a:t>
            </a:r>
          </a:p>
        </p:txBody>
      </p:sp>
    </p:spTree>
    <p:extLst>
      <p:ext uri="{BB962C8B-B14F-4D97-AF65-F5344CB8AC3E}">
        <p14:creationId xmlns:p14="http://schemas.microsoft.com/office/powerpoint/2010/main" val="287071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Number Placeholder 3"/>
          <p:cNvSpPr txBox="1">
            <a:spLocks noGrp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fld id="{20E225A7-B462-4F6F-BE96-316340C93305}" type="slidenum">
              <a:rPr lang="en-GB" sz="1400">
                <a:latin typeface="Times New Roman" pitchFamily="18" charset="0"/>
                <a:cs typeface="Arial" charset="0"/>
              </a:rPr>
              <a:pPr algn="r"/>
              <a:t>12</a:t>
            </a:fld>
            <a:endParaRPr lang="en-GB" sz="1400">
              <a:latin typeface="Times New Roman" pitchFamily="18" charset="0"/>
              <a:cs typeface="Arial" charset="0"/>
            </a:endParaRPr>
          </a:p>
        </p:txBody>
      </p:sp>
      <p:grpSp>
        <p:nvGrpSpPr>
          <p:cNvPr id="155652" name="Group 3"/>
          <p:cNvGrpSpPr>
            <a:grpSpLocks/>
          </p:cNvGrpSpPr>
          <p:nvPr/>
        </p:nvGrpSpPr>
        <p:grpSpPr bwMode="auto">
          <a:xfrm>
            <a:off x="1979724" y="901748"/>
            <a:ext cx="8608763" cy="5575253"/>
            <a:chOff x="95" y="768"/>
            <a:chExt cx="5521" cy="3510"/>
          </a:xfrm>
        </p:grpSpPr>
        <p:pic>
          <p:nvPicPr>
            <p:cNvPr id="155653" name="Picture 4" descr="ess-cell-bio_sken-3-no-label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768"/>
              <a:ext cx="5472" cy="3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654" name="Text Box 5"/>
            <p:cNvSpPr txBox="1">
              <a:spLocks noChangeArrowheads="1"/>
            </p:cNvSpPr>
            <p:nvPr/>
          </p:nvSpPr>
          <p:spPr bwMode="auto">
            <a:xfrm rot="16200000">
              <a:off x="111" y="2902"/>
              <a:ext cx="255" cy="2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600" b="1">
                  <a:cs typeface="Arial" charset="0"/>
                </a:rPr>
                <a:t>čas</a:t>
              </a:r>
              <a:endParaRPr lang="en-GB" sz="1600" b="1">
                <a:cs typeface="Arial" charset="0"/>
              </a:endParaRPr>
            </a:p>
          </p:txBody>
        </p:sp>
        <p:sp>
          <p:nvSpPr>
            <p:cNvPr id="155655" name="Text Box 6"/>
            <p:cNvSpPr txBox="1">
              <a:spLocks noChangeArrowheads="1"/>
            </p:cNvSpPr>
            <p:nvPr/>
          </p:nvSpPr>
          <p:spPr bwMode="auto">
            <a:xfrm>
              <a:off x="1792" y="3979"/>
              <a:ext cx="1160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solidFill>
                    <a:srgbClr val="CC0000"/>
                  </a:solidFill>
                  <a:cs typeface="Arial" charset="0"/>
                </a:rPr>
                <a:t>prokariontski prednik</a:t>
              </a:r>
              <a:endParaRPr lang="en-GB" sz="1400" b="1">
                <a:solidFill>
                  <a:srgbClr val="CC0000"/>
                </a:solidFill>
                <a:cs typeface="Arial" charset="0"/>
              </a:endParaRPr>
            </a:p>
          </p:txBody>
        </p:sp>
        <p:sp>
          <p:nvSpPr>
            <p:cNvPr id="155656" name="Text Box 7"/>
            <p:cNvSpPr txBox="1">
              <a:spLocks noChangeArrowheads="1"/>
            </p:cNvSpPr>
            <p:nvPr/>
          </p:nvSpPr>
          <p:spPr bwMode="auto">
            <a:xfrm>
              <a:off x="2727" y="3244"/>
              <a:ext cx="1700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anaerobni prokariontski prednik</a:t>
              </a:r>
              <a:endParaRPr lang="en-GB" sz="1400" b="1">
                <a:cs typeface="Arial" charset="0"/>
              </a:endParaRPr>
            </a:p>
          </p:txBody>
        </p:sp>
        <p:sp>
          <p:nvSpPr>
            <p:cNvPr id="155657" name="Text Box 8"/>
            <p:cNvSpPr txBox="1">
              <a:spLocks noChangeArrowheads="1"/>
            </p:cNvSpPr>
            <p:nvPr/>
          </p:nvSpPr>
          <p:spPr bwMode="auto">
            <a:xfrm>
              <a:off x="1148" y="3244"/>
              <a:ext cx="395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arheje</a:t>
              </a:r>
              <a:endParaRPr lang="en-GB" sz="1400" b="1">
                <a:cs typeface="Arial" charset="0"/>
              </a:endParaRPr>
            </a:p>
          </p:txBody>
        </p:sp>
        <p:sp>
          <p:nvSpPr>
            <p:cNvPr id="155658" name="Text Box 9"/>
            <p:cNvSpPr txBox="1">
              <a:spLocks noChangeArrowheads="1"/>
            </p:cNvSpPr>
            <p:nvPr/>
          </p:nvSpPr>
          <p:spPr bwMode="auto">
            <a:xfrm>
              <a:off x="1746" y="3244"/>
              <a:ext cx="642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evbakterije</a:t>
              </a:r>
              <a:endParaRPr lang="en-GB" sz="1400" b="1">
                <a:cs typeface="Arial" charset="0"/>
              </a:endParaRPr>
            </a:p>
          </p:txBody>
        </p:sp>
        <p:sp>
          <p:nvSpPr>
            <p:cNvPr id="155659" name="Text Box 10"/>
            <p:cNvSpPr txBox="1">
              <a:spLocks noChangeArrowheads="1"/>
            </p:cNvSpPr>
            <p:nvPr/>
          </p:nvSpPr>
          <p:spPr bwMode="auto">
            <a:xfrm>
              <a:off x="2712" y="2371"/>
              <a:ext cx="675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solidFill>
                    <a:srgbClr val="CC0000"/>
                  </a:solidFill>
                  <a:cs typeface="Arial" charset="0"/>
                </a:rPr>
                <a:t>mitohondrij</a:t>
              </a:r>
              <a:endParaRPr lang="en-GB" sz="1400" b="1">
                <a:solidFill>
                  <a:srgbClr val="CC0000"/>
                </a:solidFill>
                <a:cs typeface="Arial" charset="0"/>
              </a:endParaRPr>
            </a:p>
          </p:txBody>
        </p:sp>
        <p:sp>
          <p:nvSpPr>
            <p:cNvPr id="155660" name="Text Box 11"/>
            <p:cNvSpPr txBox="1">
              <a:spLocks noChangeArrowheads="1"/>
            </p:cNvSpPr>
            <p:nvPr/>
          </p:nvSpPr>
          <p:spPr bwMode="auto">
            <a:xfrm>
              <a:off x="2789" y="1492"/>
              <a:ext cx="580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solidFill>
                    <a:srgbClr val="008000"/>
                  </a:solidFill>
                  <a:cs typeface="Arial" charset="0"/>
                </a:rPr>
                <a:t>kloroplast</a:t>
              </a:r>
              <a:endParaRPr lang="en-GB" sz="1400" b="1">
                <a:solidFill>
                  <a:srgbClr val="008000"/>
                </a:solidFill>
                <a:cs typeface="Arial" charset="0"/>
              </a:endParaRPr>
            </a:p>
          </p:txBody>
        </p:sp>
        <p:sp>
          <p:nvSpPr>
            <p:cNvPr id="155661" name="Text Box 12"/>
            <p:cNvSpPr txBox="1">
              <a:spLocks noChangeArrowheads="1"/>
            </p:cNvSpPr>
            <p:nvPr/>
          </p:nvSpPr>
          <p:spPr bwMode="auto">
            <a:xfrm>
              <a:off x="589" y="852"/>
              <a:ext cx="842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druge bakterije</a:t>
              </a:r>
              <a:endParaRPr lang="en-GB" sz="1400" b="1">
                <a:cs typeface="Arial" charset="0"/>
              </a:endParaRPr>
            </a:p>
          </p:txBody>
        </p:sp>
        <p:sp>
          <p:nvSpPr>
            <p:cNvPr id="155662" name="Text Box 13"/>
            <p:cNvSpPr txBox="1">
              <a:spLocks noChangeArrowheads="1"/>
            </p:cNvSpPr>
            <p:nvPr/>
          </p:nvSpPr>
          <p:spPr bwMode="auto">
            <a:xfrm>
              <a:off x="3455" y="852"/>
              <a:ext cx="451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rastline</a:t>
              </a:r>
              <a:endParaRPr lang="en-GB" sz="1400" b="1">
                <a:cs typeface="Arial" charset="0"/>
              </a:endParaRPr>
            </a:p>
          </p:txBody>
        </p:sp>
        <p:sp>
          <p:nvSpPr>
            <p:cNvPr id="155663" name="Text Box 14"/>
            <p:cNvSpPr txBox="1">
              <a:spLocks noChangeArrowheads="1"/>
            </p:cNvSpPr>
            <p:nvPr/>
          </p:nvSpPr>
          <p:spPr bwMode="auto">
            <a:xfrm>
              <a:off x="2273" y="768"/>
              <a:ext cx="727" cy="40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 dirty="0" err="1">
                  <a:cs typeface="Arial" charset="0"/>
                </a:rPr>
                <a:t>fotosintezne</a:t>
              </a:r>
              <a:r>
                <a:rPr lang="sl-SI" sz="1400" b="1" dirty="0">
                  <a:cs typeface="Arial" charset="0"/>
                </a:rPr>
                <a:t> </a:t>
              </a:r>
              <a:br>
                <a:rPr lang="sl-SI" sz="1400" b="1" dirty="0">
                  <a:cs typeface="Arial" charset="0"/>
                </a:rPr>
              </a:br>
              <a:r>
                <a:rPr lang="sl-SI" sz="1400" b="1" dirty="0">
                  <a:cs typeface="Arial" charset="0"/>
                </a:rPr>
                <a:t>bakterije</a:t>
              </a:r>
              <a:endParaRPr lang="en-GB" sz="1400" b="1" dirty="0">
                <a:cs typeface="Arial" charset="0"/>
              </a:endParaRPr>
            </a:p>
          </p:txBody>
        </p:sp>
        <p:sp>
          <p:nvSpPr>
            <p:cNvPr id="155664" name="Text Box 15"/>
            <p:cNvSpPr txBox="1">
              <a:spLocks noChangeArrowheads="1"/>
            </p:cNvSpPr>
            <p:nvPr/>
          </p:nvSpPr>
          <p:spPr bwMode="auto">
            <a:xfrm>
              <a:off x="4296" y="852"/>
              <a:ext cx="329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živali</a:t>
              </a:r>
              <a:endParaRPr lang="en-GB" sz="1400" b="1">
                <a:cs typeface="Arial" charset="0"/>
              </a:endParaRPr>
            </a:p>
          </p:txBody>
        </p:sp>
        <p:sp>
          <p:nvSpPr>
            <p:cNvPr id="155665" name="Text Box 16"/>
            <p:cNvSpPr txBox="1">
              <a:spLocks noChangeArrowheads="1"/>
            </p:cNvSpPr>
            <p:nvPr/>
          </p:nvSpPr>
          <p:spPr bwMode="auto">
            <a:xfrm>
              <a:off x="5084" y="852"/>
              <a:ext cx="309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sm" len="med"/>
            </a:ln>
            <a:effectLst/>
          </p:spPr>
          <p:txBody>
            <a:bodyPr wrap="none" lIns="54000" tIns="118800" rIns="54000" bIns="82800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ct val="20000"/>
                </a:spcAft>
              </a:pPr>
              <a:r>
                <a:rPr lang="sl-SI" sz="1400" b="1">
                  <a:cs typeface="Arial" charset="0"/>
                </a:rPr>
                <a:t>glive</a:t>
              </a:r>
              <a:endParaRPr lang="en-GB" sz="1400" b="1">
                <a:cs typeface="Arial" charset="0"/>
              </a:endParaRPr>
            </a:p>
          </p:txBody>
        </p: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7988569" y="5537790"/>
            <a:ext cx="3962400" cy="1022350"/>
            <a:chOff x="3216" y="3580"/>
            <a:chExt cx="2496" cy="644"/>
          </a:xfrm>
        </p:grpSpPr>
        <p:sp>
          <p:nvSpPr>
            <p:cNvPr id="155667" name="Rectangle 18"/>
            <p:cNvSpPr>
              <a:spLocks noChangeArrowheads="1"/>
            </p:cNvSpPr>
            <p:nvPr/>
          </p:nvSpPr>
          <p:spPr bwMode="auto">
            <a:xfrm>
              <a:off x="4320" y="3789"/>
              <a:ext cx="1344" cy="19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90000"/>
                </a:lnSpc>
              </a:pPr>
              <a:endParaRPr lang="sl-SI" sz="1600" b="1">
                <a:cs typeface="Arial" charset="0"/>
              </a:endParaRPr>
            </a:p>
          </p:txBody>
        </p:sp>
        <p:sp>
          <p:nvSpPr>
            <p:cNvPr id="155668" name="Text Box 19"/>
            <p:cNvSpPr txBox="1">
              <a:spLocks noChangeArrowheads="1"/>
            </p:cNvSpPr>
            <p:nvPr/>
          </p:nvSpPr>
          <p:spPr bwMode="auto">
            <a:xfrm>
              <a:off x="4368" y="3704"/>
              <a:ext cx="13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200025" indent="-200025" algn="ctr"/>
              <a:r>
                <a:rPr lang="sl-SI" sz="1600" b="1">
                  <a:cs typeface="Arial" charset="0"/>
                </a:rPr>
                <a:t>biotska membrana</a:t>
              </a:r>
              <a:endParaRPr lang="en-GB" sz="1600" b="1">
                <a:cs typeface="Arial" charset="0"/>
              </a:endParaRPr>
            </a:p>
          </p:txBody>
        </p:sp>
        <p:sp>
          <p:nvSpPr>
            <p:cNvPr id="155669" name="Text Box 20"/>
            <p:cNvSpPr txBox="1">
              <a:spLocks noChangeArrowheads="1"/>
            </p:cNvSpPr>
            <p:nvPr/>
          </p:nvSpPr>
          <p:spPr bwMode="auto">
            <a:xfrm>
              <a:off x="4368" y="3848"/>
              <a:ext cx="13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200025" indent="-200025" algn="ctr"/>
              <a:r>
                <a:rPr lang="sl-SI" sz="1600" b="1">
                  <a:cs typeface="Arial" charset="0"/>
                </a:rPr>
                <a:t>beljakovine</a:t>
              </a:r>
              <a:endParaRPr lang="en-GB" sz="1600" b="1">
                <a:cs typeface="Arial" charset="0"/>
              </a:endParaRPr>
            </a:p>
          </p:txBody>
        </p:sp>
        <p:sp>
          <p:nvSpPr>
            <p:cNvPr id="155670" name="Text Box 21"/>
            <p:cNvSpPr txBox="1">
              <a:spLocks noChangeArrowheads="1"/>
            </p:cNvSpPr>
            <p:nvPr/>
          </p:nvSpPr>
          <p:spPr bwMode="auto">
            <a:xfrm>
              <a:off x="4368" y="4012"/>
              <a:ext cx="13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200025" indent="-200025" algn="ctr"/>
              <a:r>
                <a:rPr lang="sl-SI" sz="1600" b="1">
                  <a:cs typeface="Arial" charset="0"/>
                </a:rPr>
                <a:t>DNA</a:t>
              </a:r>
              <a:endParaRPr lang="en-GB" sz="1600" b="1">
                <a:cs typeface="Arial" charset="0"/>
              </a:endParaRPr>
            </a:p>
          </p:txBody>
        </p:sp>
        <p:sp>
          <p:nvSpPr>
            <p:cNvPr id="155671" name="Text Box 22"/>
            <p:cNvSpPr txBox="1">
              <a:spLocks noChangeArrowheads="1"/>
            </p:cNvSpPr>
            <p:nvPr/>
          </p:nvSpPr>
          <p:spPr bwMode="auto">
            <a:xfrm>
              <a:off x="3216" y="3766"/>
              <a:ext cx="1200" cy="30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sl-SI" sz="1600" b="1" dirty="0">
                  <a:solidFill>
                    <a:srgbClr val="FF0000"/>
                  </a:solidFill>
                  <a:cs typeface="Arial" charset="0"/>
                </a:rPr>
                <a:t>skupne lastnosti </a:t>
              </a:r>
              <a:br>
                <a:rPr lang="sl-SI" sz="1600" b="1" dirty="0">
                  <a:solidFill>
                    <a:srgbClr val="FF0000"/>
                  </a:solidFill>
                  <a:cs typeface="Arial" charset="0"/>
                </a:rPr>
              </a:br>
              <a:r>
                <a:rPr lang="sl-SI" sz="1600" b="1" dirty="0">
                  <a:solidFill>
                    <a:srgbClr val="FF0000"/>
                  </a:solidFill>
                  <a:cs typeface="Arial" charset="0"/>
                </a:rPr>
                <a:t>vseh organizmov</a:t>
              </a:r>
              <a:endParaRPr lang="en-GB" sz="1600" b="1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55672" name="Text Box 23"/>
            <p:cNvSpPr txBox="1">
              <a:spLocks noChangeArrowheads="1"/>
            </p:cNvSpPr>
            <p:nvPr/>
          </p:nvSpPr>
          <p:spPr bwMode="auto">
            <a:xfrm>
              <a:off x="4368" y="3580"/>
              <a:ext cx="13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200025" indent="-200025" algn="ctr"/>
              <a:r>
                <a:rPr lang="sl-SI" sz="1600" b="1">
                  <a:solidFill>
                    <a:srgbClr val="FF0000"/>
                  </a:solidFill>
                  <a:cs typeface="Arial" charset="0"/>
                </a:rPr>
                <a:t>celica</a:t>
              </a:r>
              <a:endParaRPr lang="en-GB" sz="1600" b="1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1911624" y="6239132"/>
            <a:ext cx="27479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sl-SI" sz="1400" b="1" dirty="0">
                <a:solidFill>
                  <a:srgbClr val="CC0000"/>
                </a:solidFill>
                <a:cs typeface="Arial" charset="0"/>
              </a:rPr>
              <a:t>LUCA </a:t>
            </a:r>
            <a:br>
              <a:rPr lang="sl-SI" sz="1400" b="1" dirty="0">
                <a:solidFill>
                  <a:srgbClr val="CC0000"/>
                </a:solidFill>
                <a:cs typeface="Arial" charset="0"/>
              </a:rPr>
            </a:br>
            <a:r>
              <a:rPr lang="sl-SI" sz="1400" b="1" dirty="0">
                <a:solidFill>
                  <a:srgbClr val="CC0000"/>
                </a:solidFill>
                <a:cs typeface="Arial" charset="0"/>
              </a:rPr>
              <a:t>(Last </a:t>
            </a:r>
            <a:r>
              <a:rPr lang="sl-SI" sz="1400" b="1" dirty="0" err="1">
                <a:solidFill>
                  <a:srgbClr val="CC0000"/>
                </a:solidFill>
                <a:cs typeface="Arial" charset="0"/>
              </a:rPr>
              <a:t>Universal</a:t>
            </a:r>
            <a:r>
              <a:rPr lang="sl-SI" sz="1400" b="1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sl-SI" sz="1400" b="1" dirty="0" err="1">
                <a:solidFill>
                  <a:srgbClr val="CC0000"/>
                </a:solidFill>
                <a:cs typeface="Arial" charset="0"/>
              </a:rPr>
              <a:t>Common</a:t>
            </a:r>
            <a:r>
              <a:rPr lang="sl-SI" sz="1400" b="1" dirty="0">
                <a:solidFill>
                  <a:srgbClr val="CC0000"/>
                </a:solidFill>
                <a:cs typeface="Arial" charset="0"/>
              </a:rPr>
              <a:t> </a:t>
            </a:r>
            <a:r>
              <a:rPr lang="sl-SI" sz="1400" b="1" dirty="0" err="1">
                <a:solidFill>
                  <a:srgbClr val="CC0000"/>
                </a:solidFill>
                <a:cs typeface="Arial" charset="0"/>
              </a:rPr>
              <a:t>Ancestor</a:t>
            </a:r>
            <a:r>
              <a:rPr lang="sl-SI" sz="1400" b="1" dirty="0">
                <a:solidFill>
                  <a:srgbClr val="CC0000"/>
                </a:solidFill>
                <a:cs typeface="Arial" charset="0"/>
              </a:rPr>
              <a:t>)</a:t>
            </a:r>
            <a:endParaRPr lang="en-GB" sz="1400" b="1" dirty="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26" name="Picture 11" descr="bakterija">
            <a:extLst>
              <a:ext uri="{FF2B5EF4-FFF2-40B4-BE49-F238E27FC236}">
                <a16:creationId xmlns:a16="http://schemas.microsoft.com/office/drawing/2014/main" id="{B13E87A7-C7F3-4490-8AB9-365DD44ED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5074" y="3035109"/>
            <a:ext cx="11826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52">
            <a:extLst>
              <a:ext uri="{FF2B5EF4-FFF2-40B4-BE49-F238E27FC236}">
                <a16:creationId xmlns:a16="http://schemas.microsoft.com/office/drawing/2014/main" id="{68094BEE-B58F-42B5-9D38-C71F5F0C032E}"/>
              </a:ext>
            </a:extLst>
          </p:cNvPr>
          <p:cNvGrpSpPr>
            <a:grpSpLocks/>
          </p:cNvGrpSpPr>
          <p:nvPr/>
        </p:nvGrpSpPr>
        <p:grpSpPr bwMode="auto">
          <a:xfrm>
            <a:off x="8250509" y="1698346"/>
            <a:ext cx="853237" cy="670574"/>
            <a:chOff x="2016" y="3456"/>
            <a:chExt cx="962" cy="816"/>
          </a:xfrm>
        </p:grpSpPr>
        <p:pic>
          <p:nvPicPr>
            <p:cNvPr id="28" name="Picture 53" descr="21_04DevelopmentStages_U">
              <a:extLst>
                <a:ext uri="{FF2B5EF4-FFF2-40B4-BE49-F238E27FC236}">
                  <a16:creationId xmlns:a16="http://schemas.microsoft.com/office/drawing/2014/main" id="{0D565EAD-A813-4B60-9EF7-C87B63BCCE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85664" t="3952" b="73654"/>
            <a:stretch>
              <a:fillRect/>
            </a:stretch>
          </p:blipFill>
          <p:spPr bwMode="auto">
            <a:xfrm>
              <a:off x="2160" y="3456"/>
              <a:ext cx="81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54">
              <a:extLst>
                <a:ext uri="{FF2B5EF4-FFF2-40B4-BE49-F238E27FC236}">
                  <a16:creationId xmlns:a16="http://schemas.microsoft.com/office/drawing/2014/main" id="{FA239F65-6BBB-46B1-8B8C-245C3893C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840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Garamond" pitchFamily="18" charset="0"/>
              </a:endParaRPr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487F6223-0D31-4C5A-BED1-13CFE24001D8}"/>
              </a:ext>
            </a:extLst>
          </p:cNvPr>
          <p:cNvGrpSpPr>
            <a:grpSpLocks/>
          </p:cNvGrpSpPr>
          <p:nvPr/>
        </p:nvGrpSpPr>
        <p:grpSpPr bwMode="auto">
          <a:xfrm>
            <a:off x="7469352" y="1768790"/>
            <a:ext cx="543962" cy="968907"/>
            <a:chOff x="3120" y="1200"/>
            <a:chExt cx="788" cy="1488"/>
          </a:xfrm>
        </p:grpSpPr>
        <p:pic>
          <p:nvPicPr>
            <p:cNvPr id="31" name="Picture 50" descr="21_04DevelopmentStages_U">
              <a:extLst>
                <a:ext uri="{FF2B5EF4-FFF2-40B4-BE49-F238E27FC236}">
                  <a16:creationId xmlns:a16="http://schemas.microsoft.com/office/drawing/2014/main" id="{A64D850C-9CD0-46DD-82B2-6305954CB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 l="86946" t="60216" b="1193"/>
            <a:stretch>
              <a:fillRect/>
            </a:stretch>
          </p:blipFill>
          <p:spPr bwMode="auto">
            <a:xfrm>
              <a:off x="3120" y="1200"/>
              <a:ext cx="7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51">
              <a:extLst>
                <a:ext uri="{FF2B5EF4-FFF2-40B4-BE49-F238E27FC236}">
                  <a16:creationId xmlns:a16="http://schemas.microsoft.com/office/drawing/2014/main" id="{E7C76435-078B-46C5-917E-A09E743CB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872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>
                <a:latin typeface="Garamond" pitchFamily="18" charset="0"/>
              </a:endParaRPr>
            </a:p>
          </p:txBody>
        </p:sp>
      </p:grpSp>
      <p:sp>
        <p:nvSpPr>
          <p:cNvPr id="35" name="Rectangle 51">
            <a:extLst>
              <a:ext uri="{FF2B5EF4-FFF2-40B4-BE49-F238E27FC236}">
                <a16:creationId xmlns:a16="http://schemas.microsoft.com/office/drawing/2014/main" id="{1318C1BF-E022-43DD-B6EF-70C4D8043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4" y="3758433"/>
            <a:ext cx="296387" cy="1777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>
              <a:latin typeface="Garamond" pitchFamily="18" charset="0"/>
            </a:endParaRPr>
          </a:p>
        </p:txBody>
      </p:sp>
      <p:pic>
        <p:nvPicPr>
          <p:cNvPr id="36" name="Picture 48" descr="musnica">
            <a:extLst>
              <a:ext uri="{FF2B5EF4-FFF2-40B4-BE49-F238E27FC236}">
                <a16:creationId xmlns:a16="http://schemas.microsoft.com/office/drawing/2014/main" id="{35EE1AD7-E145-466D-A810-66CE6BF3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08565" y="1789791"/>
            <a:ext cx="770008" cy="88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5DEA50E4-003F-49C6-B981-89B1AF79A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58" y="108589"/>
            <a:ext cx="11260183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741" tIns="59870" rIns="119741" bIns="59870" anchor="ctr"/>
          <a:lstStyle/>
          <a:p>
            <a:pPr algn="ctr"/>
            <a:r>
              <a:rPr lang="en-GB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Vsi</a:t>
            </a:r>
            <a:r>
              <a:rPr lang="sl-SI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organizmi</a:t>
            </a:r>
            <a:r>
              <a:rPr lang="en-GB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3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imajo skupnega  evolucijskega prednika</a:t>
            </a:r>
            <a:endParaRPr lang="en-GB" sz="3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42FB9C0D-D289-49AB-8D3A-9016AC699637}"/>
              </a:ext>
            </a:extLst>
          </p:cNvPr>
          <p:cNvSpPr/>
          <p:nvPr/>
        </p:nvSpPr>
        <p:spPr>
          <a:xfrm>
            <a:off x="2201302" y="5577412"/>
            <a:ext cx="24144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i="1" dirty="0"/>
              <a:t>Zadnji skupni prednik </a:t>
            </a:r>
          </a:p>
          <a:p>
            <a:pPr>
              <a:defRPr/>
            </a:pPr>
            <a:r>
              <a:rPr lang="sl-SI" b="1" i="1" dirty="0"/>
              <a:t>organizmov </a:t>
            </a:r>
            <a:r>
              <a:rPr lang="sl-SI" b="1" i="1" dirty="0">
                <a:solidFill>
                  <a:srgbClr val="FF0000"/>
                </a:solidFill>
              </a:rPr>
              <a:t>LUCA</a:t>
            </a:r>
          </a:p>
          <a:p>
            <a:pPr>
              <a:defRPr/>
            </a:pPr>
            <a:endParaRPr lang="sl-SI" i="1" dirty="0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CFCD10C1-957A-478A-A0FA-734E7DE7459D}"/>
              </a:ext>
            </a:extLst>
          </p:cNvPr>
          <p:cNvSpPr/>
          <p:nvPr/>
        </p:nvSpPr>
        <p:spPr>
          <a:xfrm>
            <a:off x="8734508" y="3326582"/>
            <a:ext cx="3213286" cy="13308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Razmisli, kaj so skupne lastnosti vseh živih celic?</a:t>
            </a:r>
          </a:p>
        </p:txBody>
      </p:sp>
    </p:spTree>
    <p:extLst>
      <p:ext uri="{BB962C8B-B14F-4D97-AF65-F5344CB8AC3E}">
        <p14:creationId xmlns:p14="http://schemas.microsoft.com/office/powerpoint/2010/main" val="3577010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68049"/>
            <a:ext cx="10515600" cy="601526"/>
          </a:xfrm>
        </p:spPr>
        <p:txBody>
          <a:bodyPr>
            <a:normAutofit/>
          </a:bodyPr>
          <a:lstStyle/>
          <a:p>
            <a:pPr algn="ctr"/>
            <a:r>
              <a:rPr lang="sl-SI" sz="36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HIPOTEZE O NASTANKU ŽIVLJENJA NA ZEMLJI</a:t>
            </a:r>
            <a:endParaRPr lang="sl-SI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7936" y="1191154"/>
            <a:ext cx="11519263" cy="4868243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sl-SI" b="1" dirty="0">
                <a:solidFill>
                  <a:srgbClr val="008000"/>
                </a:solidFill>
              </a:rPr>
              <a:t>Življenje je prišlo z vesolja (Marsa)</a:t>
            </a:r>
          </a:p>
          <a:p>
            <a:pPr marL="0" indent="0">
              <a:buNone/>
            </a:pPr>
            <a:endParaRPr lang="sl-SI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sl-SI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008000"/>
                </a:solidFill>
              </a:rPr>
              <a:t>2) Življenje se je pojavilo na Zemlji, večkrat, saj bi ga naj uničili meteoriti.</a:t>
            </a:r>
          </a:p>
          <a:p>
            <a:pPr marL="0" indent="0">
              <a:buNone/>
            </a:pPr>
            <a:endParaRPr lang="sl-SI" b="1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rgbClr val="008000"/>
                </a:solidFill>
              </a:rPr>
              <a:t>3) Biokemijska evolucijska hipoteza  </a:t>
            </a:r>
          </a:p>
          <a:p>
            <a:endParaRPr lang="sl-SI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8994" y="901337"/>
            <a:ext cx="2186676" cy="205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201003022034_meteo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2610" y="3734151"/>
            <a:ext cx="2519363" cy="1889125"/>
          </a:xfrm>
          <a:prstGeom prst="rect">
            <a:avLst/>
          </a:prstGeom>
          <a:noFill/>
        </p:spPr>
      </p:pic>
      <p:pic>
        <p:nvPicPr>
          <p:cNvPr id="7" name="Picture 9" descr="early-prebio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7268" y="4100989"/>
            <a:ext cx="2138640" cy="1924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1134" y="6268610"/>
            <a:ext cx="7211198" cy="4247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l-SI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HIPOTEZA – nedokazana trditev, domneva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id="{08645A7D-BD5B-4237-8D25-B71CB2793047}"/>
              </a:ext>
            </a:extLst>
          </p:cNvPr>
          <p:cNvSpPr/>
          <p:nvPr/>
        </p:nvSpPr>
        <p:spPr>
          <a:xfrm>
            <a:off x="8746437" y="5392656"/>
            <a:ext cx="2875720" cy="13334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 IN V ZVEZEK NAPIŠI, KAJ JE HIPOTEZA</a:t>
            </a:r>
          </a:p>
        </p:txBody>
      </p:sp>
    </p:spTree>
    <p:extLst>
      <p:ext uri="{BB962C8B-B14F-4D97-AF65-F5344CB8AC3E}">
        <p14:creationId xmlns:p14="http://schemas.microsoft.com/office/powerpoint/2010/main" val="709449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812" y="299811"/>
            <a:ext cx="10515600" cy="575401"/>
          </a:xfrm>
        </p:spPr>
        <p:txBody>
          <a:bodyPr>
            <a:normAutofit fontScale="90000"/>
          </a:bodyPr>
          <a:lstStyle/>
          <a:p>
            <a:r>
              <a:rPr lang="sl-SI" dirty="0"/>
              <a:t>DZ, str. 59/ naloga 6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64" y="1423851"/>
            <a:ext cx="11459821" cy="337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9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812" y="299811"/>
            <a:ext cx="10515600" cy="575401"/>
          </a:xfrm>
        </p:spPr>
        <p:txBody>
          <a:bodyPr>
            <a:normAutofit fontScale="90000"/>
          </a:bodyPr>
          <a:lstStyle/>
          <a:p>
            <a:r>
              <a:rPr lang="sl-SI" dirty="0"/>
              <a:t>DZ, stran 57 – utrjevanje snovi</a:t>
            </a:r>
          </a:p>
        </p:txBody>
      </p:sp>
      <p:pic>
        <p:nvPicPr>
          <p:cNvPr id="1026" name="Picture 2" descr="Education Learning Png Clipart - Student Writing Clipart,Learning Png -  free transparent png images - pngaaa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894" y="1272768"/>
            <a:ext cx="6558735" cy="52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63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4F645B-BDFB-4731-902E-911CDFAA4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879229"/>
            <a:ext cx="12085983" cy="3519154"/>
          </a:xfrm>
          <a:prstGeom prst="rect">
            <a:avLst/>
          </a:prstGeom>
        </p:spPr>
      </p:pic>
      <p:sp>
        <p:nvSpPr>
          <p:cNvPr id="3" name="Rectangle 7">
            <a:extLst>
              <a:ext uri="{FF2B5EF4-FFF2-40B4-BE49-F238E27FC236}">
                <a16:creationId xmlns:a16="http://schemas.microsoft.com/office/drawing/2014/main" id="{09229974-A521-4583-A2DE-3309D1B090F2}"/>
              </a:ext>
            </a:extLst>
          </p:cNvPr>
          <p:cNvSpPr txBox="1">
            <a:spLocks/>
          </p:cNvSpPr>
          <p:nvPr/>
        </p:nvSpPr>
        <p:spPr>
          <a:xfrm>
            <a:off x="291548" y="172279"/>
            <a:ext cx="11582588" cy="2016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Pred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milijardami let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kisik začel izločati v ozračje.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Takrat je Zemljino ozračje prvič vsebovalo kisik in nastal je ozon.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Menijo, da je zaradi tega izumrlo veliko vrst.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5FD72005-D02A-4372-86DE-E04B2B2492A6}"/>
              </a:ext>
            </a:extLst>
          </p:cNvPr>
          <p:cNvSpPr/>
          <p:nvPr/>
        </p:nvSpPr>
        <p:spPr>
          <a:xfrm>
            <a:off x="6771861" y="2218415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586421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4847" y="0"/>
            <a:ext cx="12037153" cy="413915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Iz kisika je postopoma nastajala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ozonska plast, ki ščiti pred UV sevanjem.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Takrat se je življenje lahko razširilo tudi na kopno.</a:t>
            </a:r>
          </a:p>
        </p:txBody>
      </p:sp>
      <p:pic>
        <p:nvPicPr>
          <p:cNvPr id="2052" name="Picture 4" descr="hiscience [licensed for non-commercial use only] / 1 ESO NOVIEMBRE 2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7" y="1535551"/>
            <a:ext cx="11854000" cy="29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3ABA2185-18C2-4262-9976-B304F06E2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770" y="4635999"/>
            <a:ext cx="3434003" cy="2222002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70F23B7C-4D81-4BBD-BCEB-F0EAEF3AF456}"/>
              </a:ext>
            </a:extLst>
          </p:cNvPr>
          <p:cNvSpPr/>
          <p:nvPr/>
        </p:nvSpPr>
        <p:spPr>
          <a:xfrm>
            <a:off x="253305" y="5845862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99742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120" y="111457"/>
            <a:ext cx="11993880" cy="62501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Na kopno so se najprej razširili mikroorganizmi, sledile so rastline, glive. </a:t>
            </a:r>
          </a:p>
          <a:p>
            <a:pPr algn="just"/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Prve kopenske rastline so se razvile iz </a:t>
            </a:r>
            <a:r>
              <a:rPr lang="sl-S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zelenih alg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3BC74B3-AC01-4026-BB70-7D479BEA0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270" y="1448469"/>
            <a:ext cx="8554610" cy="529807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5C7A925-7468-473A-B15B-52DBF4BFD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44" y="1442730"/>
            <a:ext cx="3929599" cy="918286"/>
          </a:xfrm>
          <a:prstGeom prst="rect">
            <a:avLst/>
          </a:prstGeom>
        </p:spPr>
      </p:pic>
      <p:sp>
        <p:nvSpPr>
          <p:cNvPr id="9" name="Pravokotnik 8">
            <a:extLst>
              <a:ext uri="{FF2B5EF4-FFF2-40B4-BE49-F238E27FC236}">
                <a16:creationId xmlns:a16="http://schemas.microsoft.com/office/drawing/2014/main" id="{968FE70E-5A90-48CE-971A-14FCFF8CAC46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0862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8120" y="111457"/>
            <a:ext cx="11993880" cy="62501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Prvi 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kopenski vretenčarji 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so bile </a:t>
            </a:r>
            <a:r>
              <a:rPr lang="sl-SI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dvoživke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(razviti so morale pljuča, 4 okončine).</a:t>
            </a: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99" y="1944229"/>
            <a:ext cx="10264602" cy="4655920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5373B464-8AFC-45E9-8439-F17D257FBFEA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4033315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37309" y="192768"/>
            <a:ext cx="10515600" cy="4351338"/>
          </a:xfrm>
        </p:spPr>
        <p:txBody>
          <a:bodyPr>
            <a:normAutofit/>
          </a:bodyPr>
          <a:lstStyle/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Iz ene skupine dinozavra so se razvile </a:t>
            </a:r>
            <a:r>
              <a:rPr lang="sl-SI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ptice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PRAPTIČ (</a:t>
            </a:r>
            <a:r>
              <a:rPr lang="sl-SI" sz="3200" i="1" dirty="0">
                <a:latin typeface="Arial" panose="020B0604020202020204" pitchFamily="34" charset="0"/>
                <a:cs typeface="Arial" panose="020B0604020202020204" pitchFamily="34" charset="0"/>
              </a:rPr>
              <a:t>Arheopteriks</a:t>
            </a:r>
            <a:r>
              <a:rPr lang="sl-SI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098" name="Picture 2" descr="Evolucija ptic - Wikipedija, prosta enciklop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4" y="2368437"/>
            <a:ext cx="4761683" cy="371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40" y="2899142"/>
            <a:ext cx="6001588" cy="3181794"/>
          </a:xfrm>
          <a:prstGeom prst="rect">
            <a:avLst/>
          </a:prstGeom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DDE4D720-B7E3-4769-B220-E528338CBE9E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412159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F645D99-6595-4CB8-9B1E-947FE64E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04" y="619677"/>
            <a:ext cx="11605592" cy="4351338"/>
          </a:xfrm>
        </p:spPr>
        <p:txBody>
          <a:bodyPr/>
          <a:lstStyle/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S katerimi težavami so se soočali organizmi pri prehodu na kopno? </a:t>
            </a:r>
          </a:p>
          <a:p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težave zaradi izsušitve,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oskrbo s kisikom in </a:t>
            </a:r>
          </a:p>
          <a:p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oporo telesa zaradi odsotnosti vode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6AAF5BB-821B-4F02-A20B-7E354BD38548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Prepiši v zvezek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C19332C-4445-4647-8EC5-3FFA6C07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578" y="3644348"/>
            <a:ext cx="6372776" cy="289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6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D1BF0728-7EE1-47FE-B9E4-8BB466E7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307" t="29703" r="18999" b="4604"/>
          <a:stretch>
            <a:fillRect/>
          </a:stretch>
        </p:blipFill>
        <p:spPr bwMode="auto">
          <a:xfrm>
            <a:off x="1884278" y="139310"/>
            <a:ext cx="10307722" cy="6541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9A4A1248-A8BD-4508-A141-F1C39FF281FA}"/>
              </a:ext>
            </a:extLst>
          </p:cNvPr>
          <p:cNvSpPr/>
          <p:nvPr/>
        </p:nvSpPr>
        <p:spPr>
          <a:xfrm>
            <a:off x="200297" y="6071149"/>
            <a:ext cx="2728433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PONOVITEV</a:t>
            </a:r>
          </a:p>
        </p:txBody>
      </p:sp>
    </p:spTree>
    <p:extLst>
      <p:ext uri="{BB962C8B-B14F-4D97-AF65-F5344CB8AC3E}">
        <p14:creationId xmlns:p14="http://schemas.microsoft.com/office/powerpoint/2010/main" val="327608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2F690F-5DB6-495E-99B1-E43683DA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62" y="59467"/>
            <a:ext cx="9608241" cy="6621282"/>
          </a:xfrm>
          <a:prstGeom prst="rect">
            <a:avLst/>
          </a:prstGeom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1F400333-3E6C-46F0-9976-F8DE96BE8BFE}"/>
              </a:ext>
            </a:extLst>
          </p:cNvPr>
          <p:cNvSpPr/>
          <p:nvPr/>
        </p:nvSpPr>
        <p:spPr>
          <a:xfrm>
            <a:off x="200297" y="6071149"/>
            <a:ext cx="287572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 PREBERI</a:t>
            </a:r>
          </a:p>
        </p:txBody>
      </p:sp>
    </p:spTree>
    <p:extLst>
      <p:ext uri="{BB962C8B-B14F-4D97-AF65-F5344CB8AC3E}">
        <p14:creationId xmlns:p14="http://schemas.microsoft.com/office/powerpoint/2010/main" val="312549938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380</Words>
  <Application>Microsoft Office PowerPoint</Application>
  <PresentationFormat>Širokozaslonsko</PresentationFormat>
  <Paragraphs>70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Garamond</vt:lpstr>
      <vt:lpstr>Times New Roman</vt:lpstr>
      <vt:lpstr>Wingdings 3</vt:lpstr>
      <vt:lpstr>Officeova tema</vt:lpstr>
      <vt:lpstr>Naelektrena sejna soba</vt:lpstr>
      <vt:lpstr>NIHČE NE VE ZAGOTOVO, KAKO SE JE ŽIVLJENJE NA ZEMLJI ZAČELO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HIPOTEZE O NASTANKU ŽIVLJENJA NA ZEMLJI</vt:lpstr>
      <vt:lpstr>DZ, str. 59/ naloga 6</vt:lpstr>
      <vt:lpstr>DZ, stran 57 – utrjevanje snovi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VesnaŠ</dc:creator>
  <cp:lastModifiedBy>VesnaŠ</cp:lastModifiedBy>
  <cp:revision>13</cp:revision>
  <dcterms:created xsi:type="dcterms:W3CDTF">2022-01-25T19:30:33Z</dcterms:created>
  <dcterms:modified xsi:type="dcterms:W3CDTF">2022-02-15T15:59:17Z</dcterms:modified>
</cp:coreProperties>
</file>