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2" r:id="rId3"/>
    <p:sldId id="293" r:id="rId4"/>
    <p:sldId id="294" r:id="rId5"/>
    <p:sldId id="283" r:id="rId6"/>
    <p:sldId id="286" r:id="rId7"/>
    <p:sldId id="292" r:id="rId8"/>
    <p:sldId id="266" r:id="rId9"/>
    <p:sldId id="273" r:id="rId10"/>
    <p:sldId id="267" r:id="rId11"/>
    <p:sldId id="269" r:id="rId12"/>
    <p:sldId id="270" r:id="rId13"/>
    <p:sldId id="271" r:id="rId14"/>
    <p:sldId id="289" r:id="rId15"/>
    <p:sldId id="290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D80D91-6A36-46EF-91E5-98A12B9FB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171FBC-DC20-424E-BA85-416A5DC97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BA086A-4246-4DC1-93DB-7D6F105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EBF264-1500-4EE4-BFAB-C428C77B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B7A3DD-520C-48E5-8447-25A08609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46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3D4A6-41E4-42BD-A1FD-B1FADBF4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DEBC888-56E0-4203-9A53-BE5DA74E3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4273C8-C273-4685-9945-4BBF3960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B6ADDF-F412-4CC6-97CD-1A99B5B7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D14EEF-1FAE-436C-BA51-3B0830DC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34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FF8CE36-8563-4FF0-BC33-2AAFDBA77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6EE6174-E552-4CA9-A50E-498F1061C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502165-A667-4094-BC09-BFC7E1B9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FFDDEA-D973-4B0C-9CE6-A50FAAA6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D6F6545-FD83-436D-B52F-E1F1C673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70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DD907D-9C79-43F0-968A-D499596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6E0D88-A60E-42E1-BF8B-61BEC6C8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4113A1-9FB6-4AF9-B08B-98517D36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99579E-AFF4-4EA9-A398-7DE4A386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1D4CCA-E7ED-4945-B110-B9BE1D19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959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E5984F-0FAF-46DD-97E9-FE56828F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A5492C9-6ADE-4645-AC42-681E5CA3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244100-749E-43B3-A5C8-54761F29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61C7FB-F1E3-45FE-8840-88A9BE48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BC411EE-35E3-4B5D-B5CD-8E85AF61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59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697BD2-A3E7-4137-8AF3-151864BA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6B7209-DC5D-471F-97DF-B06CB72BD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4BADA4E-F938-49F9-A6C0-08702838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C16C61-FFC6-4295-B298-AF3F8FAA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7EFDF8F-8633-4BC7-AF92-58DC5341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BAF93C0-6BF8-481F-BB18-2D23795C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69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C0B80F-853E-49FB-8507-2102343D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BD99D3-57DE-4332-BA14-C731120C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2C4AF14-220C-46BD-BDCC-56A8AD641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5FB444B-B095-4B62-ACAD-42CB0A410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C701084-9486-47DD-B7B4-1BB279B9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B86447A-0349-4AA8-9691-B5E7BD7B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E41E565-121A-4514-BDA1-DDC0FA8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50D0A2D-1A61-4B16-8E4F-1AF86E5C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182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29E116-28F5-4408-A741-1BC0460E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CF45F06-39BD-47F5-8B9F-86CF4AAD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E9559D0-955D-4D26-8BB9-9C9CB4F9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A046A02-3F00-42C7-800E-15751012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6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4D5ADEE-5BA4-4378-A954-7F5B5CB6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DC7BC9C-B51E-453B-A87B-22542642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5BC46DE-B2A5-4D96-A8B9-1539D637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26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39A7E1-C67F-4E5C-ACCB-79FEC076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3628A6-E094-4441-BDAC-3DDDEA8C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F21CF85-7EAA-4ABC-9A48-42A4AE71F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A87D54F-7C04-44B0-A437-9F6DD10F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861501E-3C8C-4239-83C6-3BB42090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A7C37D6-F1F7-4C42-B677-4F9DE681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312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6AA01-8946-46EC-9BC6-DDAAA2CB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A7F1958-DA86-468F-8EA0-BA028E157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111F5DC-C42E-4103-A209-3C02395AA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3AC4E55-BF40-46CB-AFFC-EE73816E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DE7630E-F4E8-4A60-82C4-D2C26B4B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AF2182D-247F-4B1B-A926-99709C0B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553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97F3191-2788-4DEB-97A2-ED599D5D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C5886E-C51A-4F78-9518-0EFDE34B4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1DFB9C-3545-48B6-AE0F-CAC04B09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2A92-B60A-4B55-B87F-51B8E58FBCD1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0CE5508-77DF-48C6-B761-A5D01B505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3A230D-7977-4B4F-B707-F7A20725E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DF52-B12D-4656-BCC9-B01A793BE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1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WssIQplw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0vKCLJZbyt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00" y="979687"/>
            <a:ext cx="10194897" cy="5634340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87097" y="325637"/>
            <a:ext cx="10972800" cy="654050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GLAVONOŽCI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BB7FD3C-5C05-46DD-B5E2-374A53564672}"/>
              </a:ext>
            </a:extLst>
          </p:cNvPr>
          <p:cNvSpPr/>
          <p:nvPr/>
        </p:nvSpPr>
        <p:spPr>
          <a:xfrm>
            <a:off x="187097" y="225287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NAPIŠI PREDSTAVNIKE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0FA88FA-D634-4E10-B47F-05F23498151E}"/>
              </a:ext>
            </a:extLst>
          </p:cNvPr>
          <p:cNvSpPr txBox="1"/>
          <p:nvPr/>
        </p:nvSpPr>
        <p:spPr>
          <a:xfrm>
            <a:off x="8374022" y="5967696"/>
            <a:ext cx="37158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sz="3600" b="1" dirty="0"/>
              <a:t>(DZ, </a:t>
            </a:r>
            <a:r>
              <a:rPr lang="sl-SI" sz="3600" b="1" dirty="0" err="1"/>
              <a:t>str</a:t>
            </a:r>
            <a:r>
              <a:rPr lang="sl-SI" sz="3600" b="1" dirty="0"/>
              <a:t> – 207,209)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63683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56800" cy="70609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OBTOČILA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1" y="1052736"/>
            <a:ext cx="11378868" cy="5493842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SKLENJEN (ZAPRT) KRVOŽILNI SISTEM.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Kri teče po žilah.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0E0A895-E920-47DB-9A48-54F15A00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38" y="2203798"/>
            <a:ext cx="9056159" cy="4465562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CB0CD1B0-EFC8-4C2C-9E44-9EBD9389B8B0}"/>
              </a:ext>
            </a:extLst>
          </p:cNvPr>
          <p:cNvSpPr/>
          <p:nvPr/>
        </p:nvSpPr>
        <p:spPr>
          <a:xfrm>
            <a:off x="8333127" y="5713311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50612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9351" y="260648"/>
            <a:ext cx="6528725" cy="5493842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GLAVONOŽCI: </a:t>
            </a:r>
            <a:r>
              <a:rPr lang="sl-SI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možgani</a:t>
            </a:r>
          </a:p>
          <a:p>
            <a:pPr marL="0" indent="0" algn="just">
              <a:buNone/>
              <a:defRPr/>
            </a:pPr>
            <a:endParaRPr lang="sl-SI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288021" y="3789040"/>
            <a:ext cx="960107" cy="147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18" y="114056"/>
            <a:ext cx="4562816" cy="67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75021" y="5867426"/>
            <a:ext cx="494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https://www.youtube.com/watch?v=dKWssIQplw8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39351" y="6349694"/>
            <a:ext cx="484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https://www.youtube.com/watch?v=0vKCLJZbytU</a:t>
            </a:r>
            <a:endParaRPr lang="sl-SI" dirty="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13" y="1562169"/>
            <a:ext cx="6738805" cy="347517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lipsa 8"/>
          <p:cNvSpPr/>
          <p:nvPr/>
        </p:nvSpPr>
        <p:spPr>
          <a:xfrm>
            <a:off x="9657589" y="1892065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FF0E10C2-BA71-46F3-8D80-0B51D243ED66}"/>
              </a:ext>
            </a:extLst>
          </p:cNvPr>
          <p:cNvSpPr/>
          <p:nvPr/>
        </p:nvSpPr>
        <p:spPr>
          <a:xfrm>
            <a:off x="8412864" y="6052092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22469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9684" y="166081"/>
            <a:ext cx="11521113" cy="53285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ČUTILA:</a:t>
            </a:r>
            <a:r>
              <a:rPr lang="sl-SI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MEHURJASTE OČI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z lečo, ki so sposobne tvorit sliko.</a:t>
            </a:r>
          </a:p>
          <a:p>
            <a:pPr marL="0" indent="0" algn="just">
              <a:buNone/>
            </a:pPr>
            <a:endParaRPr lang="sl-SI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61" y="2257706"/>
            <a:ext cx="4856836" cy="301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1" y="1939578"/>
            <a:ext cx="5815079" cy="392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2E4E602-533E-4DB2-B707-4AB57831EC32}"/>
              </a:ext>
            </a:extLst>
          </p:cNvPr>
          <p:cNvSpPr/>
          <p:nvPr/>
        </p:nvSpPr>
        <p:spPr>
          <a:xfrm>
            <a:off x="4375481" y="6016291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346597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56800" cy="706090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IZLOČALA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1371" y="1056569"/>
            <a:ext cx="11137237" cy="5328592"/>
          </a:xfrm>
        </p:spPr>
        <p:txBody>
          <a:bodyPr/>
          <a:lstStyle/>
          <a:p>
            <a:pPr algn="just"/>
            <a:r>
              <a:rPr lang="sl-SI" dirty="0">
                <a:latin typeface="Arial" pitchFamily="34" charset="0"/>
                <a:cs typeface="Arial" pitchFamily="34" charset="0"/>
              </a:rPr>
              <a:t>LEDVICE</a:t>
            </a:r>
          </a:p>
          <a:p>
            <a:pPr marL="0" indent="0" algn="just">
              <a:buNone/>
            </a:pPr>
            <a:endParaRPr lang="sl-SI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89" y="2255032"/>
            <a:ext cx="8448863" cy="435703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lipsa 10"/>
          <p:cNvSpPr/>
          <p:nvPr/>
        </p:nvSpPr>
        <p:spPr>
          <a:xfrm>
            <a:off x="6096000" y="3327289"/>
            <a:ext cx="12961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CD6959E-186B-402E-8780-0544C65289C1}"/>
              </a:ext>
            </a:extLst>
          </p:cNvPr>
          <p:cNvSpPr/>
          <p:nvPr/>
        </p:nvSpPr>
        <p:spPr>
          <a:xfrm>
            <a:off x="103805" y="6058136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12228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4171" y="686635"/>
            <a:ext cx="11941629" cy="435133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parjenju se samec in samica oprimeta z lovkami, samice jajčeca odlagajo na trdno podlago.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58" y="2136347"/>
            <a:ext cx="4583080" cy="3088170"/>
          </a:xfrm>
          <a:prstGeom prst="rect">
            <a:avLst/>
          </a:prstGeom>
        </p:spPr>
      </p:pic>
      <p:pic>
        <p:nvPicPr>
          <p:cNvPr id="3078" name="Picture 6" descr="mollusk, cephalopod, ocean, marine, egg, Hatching Octopus Larvae baby |  Octopus, Ocean creatures, Octopus spec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38" y="4238565"/>
            <a:ext cx="3883227" cy="25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306C59D4-498B-4DD9-B43A-32C4DF48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79803"/>
            <a:ext cx="9956800" cy="778098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RAZMNOŽEVANJE:</a:t>
            </a:r>
          </a:p>
        </p:txBody>
      </p:sp>
      <p:pic>
        <p:nvPicPr>
          <p:cNvPr id="8" name="Picture 4" descr="https://encrypted-tbn3.gstatic.com/images?q=tbn:ANd9GcTZnFV-hLh2102dsnuoVgKQTiO3VpjfGNQ_i1mqT1aC8J-Z-4Sn">
            <a:extLst>
              <a:ext uri="{FF2B5EF4-FFF2-40B4-BE49-F238E27FC236}">
                <a16:creationId xmlns:a16="http://schemas.microsoft.com/office/drawing/2014/main" id="{864296F5-0711-4D46-BCB9-946B5C05C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58" y="4362260"/>
            <a:ext cx="3600400" cy="2472228"/>
          </a:xfrm>
          <a:prstGeom prst="rect">
            <a:avLst/>
          </a:prstGeom>
          <a:noFill/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B7EA5350-E216-4E3D-BDBD-82C0FC906A5B}"/>
              </a:ext>
            </a:extLst>
          </p:cNvPr>
          <p:cNvSpPr/>
          <p:nvPr/>
        </p:nvSpPr>
        <p:spPr>
          <a:xfrm>
            <a:off x="4066205" y="5989394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32170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057" y="158201"/>
            <a:ext cx="10515600" cy="1325563"/>
          </a:xfrm>
        </p:spPr>
        <p:txBody>
          <a:bodyPr/>
          <a:lstStyle/>
          <a:p>
            <a:r>
              <a:rPr lang="sl-SI" dirty="0"/>
              <a:t>DZ,</a:t>
            </a:r>
            <a:br>
              <a:rPr lang="sl-SI" dirty="0"/>
            </a:br>
            <a:r>
              <a:rPr lang="sl-SI" dirty="0"/>
              <a:t>str. 212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99" y="221222"/>
            <a:ext cx="8804181" cy="6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063" y="129993"/>
            <a:ext cx="11362508" cy="921113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GLAVONOŽCI</a:t>
            </a:r>
            <a:endParaRPr lang="sl-SI" sz="2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8248" y="1455556"/>
            <a:ext cx="11915504" cy="4351338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So morski mehkužci. </a:t>
            </a:r>
          </a:p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Telo je sestavljeno iz: </a:t>
            </a:r>
          </a:p>
          <a:p>
            <a:r>
              <a:rPr lang="sl-SI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lovk, </a:t>
            </a:r>
          </a:p>
          <a:p>
            <a:r>
              <a:rPr lang="sl-SI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glave, </a:t>
            </a:r>
          </a:p>
          <a:p>
            <a:r>
              <a:rPr lang="sl-SI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plašča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Predmet 7">
            <a:extLst>
              <a:ext uri="{FF2B5EF4-FFF2-40B4-BE49-F238E27FC236}">
                <a16:creationId xmlns:a16="http://schemas.microsoft.com/office/drawing/2014/main" id="{F9E5D608-185A-47F7-84E3-0021D524D70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152118" y="836712"/>
          <a:ext cx="4565649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2415749" imgH="4153260" progId="PBrush">
                  <p:embed/>
                </p:oleObj>
              </mc:Choice>
              <mc:Fallback>
                <p:oleObj name="Bitmap Image" r:id="rId3" imgW="2415749" imgH="4153260" progId="PBrush">
                  <p:embed/>
                  <p:pic>
                    <p:nvPicPr>
                      <p:cNvPr id="3" name="Predme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118" y="836712"/>
                        <a:ext cx="4565649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avokotnik 4">
            <a:extLst>
              <a:ext uri="{FF2B5EF4-FFF2-40B4-BE49-F238E27FC236}">
                <a16:creationId xmlns:a16="http://schemas.microsoft.com/office/drawing/2014/main" id="{45180288-F397-41BD-BA68-FBA433959643}"/>
              </a:ext>
            </a:extLst>
          </p:cNvPr>
          <p:cNvSpPr/>
          <p:nvPr/>
        </p:nvSpPr>
        <p:spPr>
          <a:xfrm>
            <a:off x="249579" y="5895718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15401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401" y="350921"/>
            <a:ext cx="1191550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Noga je spremenjena v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lovke in lijak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skozi katerega ob nevarnosti iztisnejo črnilo, ki ga izloča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črnilna žleza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grada vsebin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7703" y="2716696"/>
            <a:ext cx="6836582" cy="3601741"/>
          </a:xfrm>
          <a:prstGeom prst="rect">
            <a:avLst/>
          </a:prstGeom>
        </p:spPr>
      </p:pic>
      <p:pic>
        <p:nvPicPr>
          <p:cNvPr id="7" name="Picture 2" descr="http://upload.wikimedia.org/wikipedia/commons/thumb/d/d4/Squid_komodo.jpg/200px-Squid_komo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5" y="1949429"/>
            <a:ext cx="4363554" cy="43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F9078476-36E0-45BE-9F1B-C415C035211E}"/>
              </a:ext>
            </a:extLst>
          </p:cNvPr>
          <p:cNvSpPr/>
          <p:nvPr/>
        </p:nvSpPr>
        <p:spPr>
          <a:xfrm>
            <a:off x="5867034" y="4129723"/>
            <a:ext cx="1410018" cy="5725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611A542-464D-445B-BCC6-D8494047ECE4}"/>
              </a:ext>
            </a:extLst>
          </p:cNvPr>
          <p:cNvSpPr/>
          <p:nvPr/>
        </p:nvSpPr>
        <p:spPr>
          <a:xfrm>
            <a:off x="991701" y="6180054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35725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0E01B-B46A-44CE-AF03-011B9CDC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277772"/>
            <a:ext cx="10515600" cy="1130384"/>
          </a:xfrm>
        </p:spPr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OGRODJE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C9760B-2F5C-4D30-BCFD-CFC092C2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1547330"/>
            <a:ext cx="10515600" cy="4351338"/>
          </a:xfrm>
        </p:spPr>
        <p:txBody>
          <a:bodyPr/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Imajo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notranje ogrodje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‘sipina kost’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 –SIPE</a:t>
            </a:r>
          </a:p>
          <a:p>
            <a:pPr marL="0" indent="0"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dirty="0">
              <a:latin typeface="Arial" pitchFamily="34" charset="0"/>
              <a:cs typeface="Arial" pitchFamily="34" charset="0"/>
            </a:endParaRPr>
          </a:p>
          <a:p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roženo pero 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– LIGNJI</a:t>
            </a:r>
          </a:p>
          <a:p>
            <a:endParaRPr lang="sl-SI" dirty="0"/>
          </a:p>
        </p:txBody>
      </p:sp>
      <p:pic>
        <p:nvPicPr>
          <p:cNvPr id="4" name="Picture 4" descr="ASPJPEGSendBinaryStamp">
            <a:extLst>
              <a:ext uri="{FF2B5EF4-FFF2-40B4-BE49-F238E27FC236}">
                <a16:creationId xmlns:a16="http://schemas.microsoft.com/office/drawing/2014/main" id="{F0709DF0-FF35-41EF-94CA-50C92A03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7" y="2347357"/>
            <a:ext cx="1902454" cy="175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ipina kost z držalom - oprema za ptice v trgovini ZaZivali.si">
            <a:extLst>
              <a:ext uri="{FF2B5EF4-FFF2-40B4-BE49-F238E27FC236}">
                <a16:creationId xmlns:a16="http://schemas.microsoft.com/office/drawing/2014/main" id="{459A5D4A-8334-4400-A5F4-A945F484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59" y="842964"/>
            <a:ext cx="4791489" cy="47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DE4AE00F-8983-4844-B3AC-FAA25EFA95F3}"/>
              </a:ext>
            </a:extLst>
          </p:cNvPr>
          <p:cNvSpPr/>
          <p:nvPr/>
        </p:nvSpPr>
        <p:spPr>
          <a:xfrm>
            <a:off x="249579" y="5895718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49121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0" y="268224"/>
            <a:ext cx="11329259" cy="4873752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INDIJSKI BRODNIK (ŽIVI FOSIL)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4" name="Picture 4" descr="http://www.manandmollusc.net/Shell_photos/Images/nauti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" y="1311176"/>
            <a:ext cx="7584842" cy="49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920202" y="2915149"/>
            <a:ext cx="3744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dirty="0"/>
              <a:t>Brodnik je edini živeči predstavnik glavonožcev, ki </a:t>
            </a:r>
            <a:r>
              <a:rPr lang="sl-SI" sz="3600" b="1" dirty="0">
                <a:solidFill>
                  <a:srgbClr val="0070C0"/>
                </a:solidFill>
              </a:rPr>
              <a:t>ima zunanjo lupino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5660D4D-38E7-449D-8AB8-EC68EB7405D5}"/>
              </a:ext>
            </a:extLst>
          </p:cNvPr>
          <p:cNvSpPr/>
          <p:nvPr/>
        </p:nvSpPr>
        <p:spPr>
          <a:xfrm>
            <a:off x="8233872" y="268224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16071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434" y="149595"/>
            <a:ext cx="10515600" cy="1325563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PREHRANJEVANJE GLAVONOŽCA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78326" y="583095"/>
            <a:ext cx="5910847" cy="3917837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So plenilci. 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Na glavi imajo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lovke s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priseski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s katerimi lovijo plen.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1A02AD-33F2-409C-8804-CDB5A55F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7" y="1099805"/>
            <a:ext cx="4161560" cy="5608600"/>
          </a:xfrm>
          <a:prstGeom prst="rect">
            <a:avLst/>
          </a:prstGeom>
        </p:spPr>
      </p:pic>
      <p:pic>
        <p:nvPicPr>
          <p:cNvPr id="7" name="Ograda vsebine 3">
            <a:extLst>
              <a:ext uri="{FF2B5EF4-FFF2-40B4-BE49-F238E27FC236}">
                <a16:creationId xmlns:a16="http://schemas.microsoft.com/office/drawing/2014/main" id="{0FCCDF92-9EC3-4094-8C24-8D7C24116B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79" y="3246783"/>
            <a:ext cx="7036429" cy="3246783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0C262332-AF6E-42AC-A47D-08DD468B795F}"/>
              </a:ext>
            </a:extLst>
          </p:cNvPr>
          <p:cNvSpPr/>
          <p:nvPr/>
        </p:nvSpPr>
        <p:spPr>
          <a:xfrm>
            <a:off x="10518547" y="3763617"/>
            <a:ext cx="1410018" cy="5725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E6EB8F4-1FE3-482C-9614-B60EF73C39A4}"/>
              </a:ext>
            </a:extLst>
          </p:cNvPr>
          <p:cNvSpPr/>
          <p:nvPr/>
        </p:nvSpPr>
        <p:spPr>
          <a:xfrm>
            <a:off x="8421993" y="158326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20304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4194" y="133650"/>
            <a:ext cx="1159764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 ustih imajo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čeljust iz hitina – „kljun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“. Z njim plen trgajo ali zdrobijo. Imajo tudi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strgačo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s katero lahko prevrtajo lupino školjke. 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3E04B21-7E93-499F-8594-EBA281AF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6" y="2666380"/>
            <a:ext cx="8229562" cy="405797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5007A81F-E6E3-44DE-90EF-9C8A33A09E11}"/>
              </a:ext>
            </a:extLst>
          </p:cNvPr>
          <p:cNvSpPr/>
          <p:nvPr/>
        </p:nvSpPr>
        <p:spPr>
          <a:xfrm>
            <a:off x="1838372" y="4558748"/>
            <a:ext cx="1410018" cy="5725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CD6C243-6B3B-40E9-AB7F-A7092F95DCDC}"/>
              </a:ext>
            </a:extLst>
          </p:cNvPr>
          <p:cNvSpPr/>
          <p:nvPr/>
        </p:nvSpPr>
        <p:spPr>
          <a:xfrm>
            <a:off x="1639590" y="2753760"/>
            <a:ext cx="1410018" cy="5725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B1FFA3F-A714-49C0-9562-36474BBC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550" t="15168" r="24926" b="15640"/>
          <a:stretch>
            <a:fillRect/>
          </a:stretch>
        </p:blipFill>
        <p:spPr bwMode="auto">
          <a:xfrm>
            <a:off x="9181811" y="1502200"/>
            <a:ext cx="2765995" cy="281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ttp://static.ddmcdn.com/gif/octopus-2.jpg">
            <a:extLst>
              <a:ext uri="{FF2B5EF4-FFF2-40B4-BE49-F238E27FC236}">
                <a16:creationId xmlns:a16="http://schemas.microsoft.com/office/drawing/2014/main" id="{3F2F6CDC-FDB1-42D8-9608-2294D6A2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5670" r="790"/>
          <a:stretch>
            <a:fillRect/>
          </a:stretch>
        </p:blipFill>
        <p:spPr bwMode="auto">
          <a:xfrm>
            <a:off x="9359353" y="4399297"/>
            <a:ext cx="2535467" cy="2410745"/>
          </a:xfrm>
          <a:prstGeom prst="rect">
            <a:avLst/>
          </a:prstGeom>
          <a:noFill/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6AC191BA-88EC-4487-BA64-99DADC394830}"/>
              </a:ext>
            </a:extLst>
          </p:cNvPr>
          <p:cNvSpPr/>
          <p:nvPr/>
        </p:nvSpPr>
        <p:spPr>
          <a:xfrm>
            <a:off x="5446029" y="5948727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36626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956800" cy="70609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DIHALA: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0" y="1052736"/>
            <a:ext cx="11233248" cy="4873752"/>
          </a:xfrm>
        </p:spPr>
        <p:txBody>
          <a:bodyPr>
            <a:normAutofit/>
          </a:bodyPr>
          <a:lstStyle/>
          <a:p>
            <a:pPr marL="502920" lvl="1" indent="-457200" algn="just">
              <a:spcBef>
                <a:spcPts val="600"/>
              </a:spcBef>
              <a:buSzPct val="70000"/>
              <a:defRPr/>
            </a:pP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škrge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  <a:defRPr/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39351" y="3356992"/>
            <a:ext cx="960107" cy="147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11FF56A-FF00-401B-ADA4-56EACB8E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00" y="1921566"/>
            <a:ext cx="9448466" cy="4659007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2D58B4A1-1AA2-47AB-AF6D-FE67871A0A85}"/>
              </a:ext>
            </a:extLst>
          </p:cNvPr>
          <p:cNvSpPr/>
          <p:nvPr/>
        </p:nvSpPr>
        <p:spPr>
          <a:xfrm>
            <a:off x="6291103" y="4546888"/>
            <a:ext cx="1410018" cy="5725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0D57BE5-28FA-4EEE-AEA5-7D69971286B6}"/>
              </a:ext>
            </a:extLst>
          </p:cNvPr>
          <p:cNvSpPr/>
          <p:nvPr/>
        </p:nvSpPr>
        <p:spPr>
          <a:xfrm>
            <a:off x="33267" y="6117557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171294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349" y="116632"/>
            <a:ext cx="10972800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b="1" dirty="0">
                <a:solidFill>
                  <a:srgbClr val="002060"/>
                </a:solidFill>
              </a:rPr>
              <a:t>PREMIKANJE GLAVONOŽCEV:</a:t>
            </a:r>
          </a:p>
        </p:txBody>
      </p:sp>
      <p:sp>
        <p:nvSpPr>
          <p:cNvPr id="89091" name="Ograda vsebine 2"/>
          <p:cNvSpPr>
            <a:spLocks noGrp="1"/>
          </p:cNvSpPr>
          <p:nvPr>
            <p:ph idx="1"/>
          </p:nvPr>
        </p:nvSpPr>
        <p:spPr>
          <a:xfrm>
            <a:off x="157883" y="1023896"/>
            <a:ext cx="6578335" cy="52394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Plavuti ali z </a:t>
            </a:r>
            <a:r>
              <a:rPr lang="sl-SI" dirty="0" err="1">
                <a:latin typeface="Arial" pitchFamily="34" charset="0"/>
                <a:cs typeface="Arial" pitchFamily="34" charset="0"/>
              </a:rPr>
              <a:t>iztiskom</a:t>
            </a:r>
            <a:r>
              <a:rPr lang="sl-SI" dirty="0">
                <a:latin typeface="Arial" pitchFamily="34" charset="0"/>
                <a:cs typeface="Arial" pitchFamily="34" charset="0"/>
              </a:rPr>
              <a:t> vode iz plašča skozi lijak (sifon). </a:t>
            </a:r>
          </a:p>
        </p:txBody>
      </p:sp>
      <p:graphicFrame>
        <p:nvGraphicFramePr>
          <p:cNvPr id="3" name="Predmet 2"/>
          <p:cNvGraphicFramePr>
            <a:graphicFrameLocks noGrp="1" noChangeAspect="1"/>
          </p:cNvGraphicFramePr>
          <p:nvPr/>
        </p:nvGraphicFramePr>
        <p:xfrm>
          <a:off x="7152118" y="836712"/>
          <a:ext cx="4565649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2415749" imgH="4153260" progId="PBrush">
                  <p:embed/>
                </p:oleObj>
              </mc:Choice>
              <mc:Fallback>
                <p:oleObj name="Bitmap Image" r:id="rId3" imgW="2415749" imgH="4153260" progId="PBrush">
                  <p:embed/>
                  <p:pic>
                    <p:nvPicPr>
                      <p:cNvPr id="3" name="Predme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118" y="836712"/>
                        <a:ext cx="4565649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72" name="Picture 176" descr="http://www.val-navtika.net/gallery/1144/1762ddc7f936ddad0091cd3c5d6d3c53-c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2601423"/>
            <a:ext cx="6334815" cy="2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1AE65B8-0A36-464B-9E59-C103CE228141}"/>
              </a:ext>
            </a:extLst>
          </p:cNvPr>
          <p:cNvSpPr/>
          <p:nvPr/>
        </p:nvSpPr>
        <p:spPr>
          <a:xfrm>
            <a:off x="249579" y="5895718"/>
            <a:ext cx="3523512" cy="654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84598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250</Words>
  <Application>Microsoft Office PowerPoint</Application>
  <PresentationFormat>Širokozaslonsko</PresentationFormat>
  <Paragraphs>67</Paragraphs>
  <Slides>15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Wingdings</vt:lpstr>
      <vt:lpstr>Officeova tema</vt:lpstr>
      <vt:lpstr>Bitmap Image</vt:lpstr>
      <vt:lpstr>PowerPointova predstavitev</vt:lpstr>
      <vt:lpstr>GLAVONOŽCI</vt:lpstr>
      <vt:lpstr>PowerPointova predstavitev</vt:lpstr>
      <vt:lpstr>OGRODJE</vt:lpstr>
      <vt:lpstr>PowerPointova predstavitev</vt:lpstr>
      <vt:lpstr>PREHRANJEVANJE GLAVONOŽCA:  </vt:lpstr>
      <vt:lpstr>PowerPointova predstavitev</vt:lpstr>
      <vt:lpstr>DIHALA:</vt:lpstr>
      <vt:lpstr>PREMIKANJE GLAVONOŽCEV:</vt:lpstr>
      <vt:lpstr>OBTOČILA</vt:lpstr>
      <vt:lpstr>PowerPointova predstavitev</vt:lpstr>
      <vt:lpstr>PowerPointova predstavitev</vt:lpstr>
      <vt:lpstr>IZLOČALA</vt:lpstr>
      <vt:lpstr>RAZMNOŽEVANJE:</vt:lpstr>
      <vt:lpstr>DZ, str. 212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VesnaŠ</dc:creator>
  <cp:lastModifiedBy>VesnaŠ</cp:lastModifiedBy>
  <cp:revision>12</cp:revision>
  <dcterms:created xsi:type="dcterms:W3CDTF">2022-02-03T06:53:19Z</dcterms:created>
  <dcterms:modified xsi:type="dcterms:W3CDTF">2022-02-13T07:35:24Z</dcterms:modified>
</cp:coreProperties>
</file>