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17" r:id="rId2"/>
    <p:sldId id="570" r:id="rId3"/>
    <p:sldId id="571" r:id="rId4"/>
    <p:sldId id="581" r:id="rId5"/>
    <p:sldId id="573" r:id="rId6"/>
    <p:sldId id="575" r:id="rId7"/>
    <p:sldId id="574" r:id="rId8"/>
    <p:sldId id="572" r:id="rId9"/>
    <p:sldId id="337" r:id="rId10"/>
    <p:sldId id="579" r:id="rId11"/>
    <p:sldId id="333" r:id="rId12"/>
    <p:sldId id="329" r:id="rId13"/>
    <p:sldId id="576" r:id="rId14"/>
    <p:sldId id="578" r:id="rId15"/>
    <p:sldId id="577" r:id="rId16"/>
    <p:sldId id="332" r:id="rId17"/>
    <p:sldId id="341" r:id="rId18"/>
    <p:sldId id="342" r:id="rId19"/>
    <p:sldId id="343" r:id="rId2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E75E3-289E-4A16-AE21-1F4C1DB3CDE3}" type="datetimeFigureOut">
              <a:rPr lang="sl-SI" smtClean="0"/>
              <a:t>14. 02. 2022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81904-ECF2-465E-AFC6-5223B12826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784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2BB6-2693-4D58-B2E6-44B268142967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96031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2BB6-2693-4D58-B2E6-44B268142967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3311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2BB6-2693-4D58-B2E6-44B268142967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7476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3B9D62-95C9-4FA7-A8A6-6504CAFF5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3F9FDB8-0B66-443E-B552-5C4D123EE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918015F-9817-4CB5-A2AB-B50A54E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7A56-CE3B-430E-9599-69D2BA73368B}" type="datetimeFigureOut">
              <a:rPr lang="sl-SI" smtClean="0"/>
              <a:t>14. 02. 2022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29A553B-6BE9-4B15-9195-C08111293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5EBDCAA-558B-4662-9D30-305BC104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070C-CD02-4452-8973-B3BBB944A54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084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DB8D47-4869-47DB-946B-48640F2D9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0E8251C-75E4-46A7-9EDD-6F8161B52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290CB86-F7BA-4D06-BFC8-326CFD04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7A56-CE3B-430E-9599-69D2BA73368B}" type="datetimeFigureOut">
              <a:rPr lang="sl-SI" smtClean="0"/>
              <a:t>14. 02. 2022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6FE4234-A222-4DBB-90E9-032F81D9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061A634-48E0-420E-A75E-1139A591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070C-CD02-4452-8973-B3BBB944A54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55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A4C3D76D-A6B1-4C94-8FAD-76899D6D94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CBB13D7-1899-4402-AC66-784EC19A2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4C3C63B-2EB4-43B2-957F-F01CA7F6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7A56-CE3B-430E-9599-69D2BA73368B}" type="datetimeFigureOut">
              <a:rPr lang="sl-SI" smtClean="0"/>
              <a:t>14. 02. 2022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0329B08-3800-4D10-B2B9-794A512F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674B439-FC8F-458C-ABFA-7453D0C73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070C-CD02-4452-8973-B3BBB944A54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4637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sl-SI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sl-SI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D9DB59C-86A7-4B2C-9732-3720100C2F15}" type="slidenum">
              <a:rPr lang="sl-SI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30613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9D559-2BA1-4524-B497-D20632CDF05E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38612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E066F0-F823-4E22-9F66-4133570E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D87D5E6-B89A-484A-AF18-2691DAE3D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9E5FBDC-4157-4F12-8BB9-ED8391D12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7A56-CE3B-430E-9599-69D2BA73368B}" type="datetimeFigureOut">
              <a:rPr lang="sl-SI" smtClean="0"/>
              <a:t>14. 02. 2022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91632D7-28B5-4A03-91D3-78F852FA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6C38FE1-D9FA-487C-93A1-4F057C7E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070C-CD02-4452-8973-B3BBB944A54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339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F2A129-C405-45DF-8BD5-AB88C855C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A229D87-6A96-43EB-B7C2-B379FF01C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AA259BC-A2D9-44A1-8525-FF616C77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7A56-CE3B-430E-9599-69D2BA73368B}" type="datetimeFigureOut">
              <a:rPr lang="sl-SI" smtClean="0"/>
              <a:t>14. 02. 2022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26FFF47-E5F5-4F42-AC16-BB007D1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805702C-E848-4015-82DE-DC799D0B5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070C-CD02-4452-8973-B3BBB944A54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6402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EA40F1-9A81-4A93-AAE3-E63065CBB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EB334B4-51CA-41DB-A5BB-9883CB51E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AE9C21F-4D9B-4E4E-A82B-BA640A9F5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F5D5F8D-A1E7-4465-AFA5-A76F71F1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7A56-CE3B-430E-9599-69D2BA73368B}" type="datetimeFigureOut">
              <a:rPr lang="sl-SI" smtClean="0"/>
              <a:t>14. 02. 2022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7A4D676-FC83-4673-9857-DCE480E6D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4B2204E-75C1-4C2F-AA05-A15661415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070C-CD02-4452-8973-B3BBB944A54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8068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DEDAD0-9A8A-437D-B524-ED93ED62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81FB446-C81B-4B46-8402-625A4DBB1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09698C9-86D5-48E0-B006-27781E211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B1472A30-5AD5-4058-8D11-F6B65F846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69BB031-C982-4DC0-BAC7-D59B3DBBB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DC49A327-C45E-436A-9904-A0021A8BD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7A56-CE3B-430E-9599-69D2BA73368B}" type="datetimeFigureOut">
              <a:rPr lang="sl-SI" smtClean="0"/>
              <a:t>14. 02. 2022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6829FE6D-9D9E-4360-9F1B-ACA5BEB62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ACBC2D77-A238-44B8-BBAF-C98F74D9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070C-CD02-4452-8973-B3BBB944A54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253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0AD9D9-EA09-4D2C-BF48-03D06158B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C58C967-EBDD-42E5-9069-FCE2EAB3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7A56-CE3B-430E-9599-69D2BA73368B}" type="datetimeFigureOut">
              <a:rPr lang="sl-SI" smtClean="0"/>
              <a:t>14. 02. 2022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E8C5D52-7028-4706-911F-1CB96D57A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3691CF4-E2DF-4C9B-A584-A5FC0F93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070C-CD02-4452-8973-B3BBB944A54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4546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851BD8F3-B26B-4EDE-B00B-A7E9A95D7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7A56-CE3B-430E-9599-69D2BA73368B}" type="datetimeFigureOut">
              <a:rPr lang="sl-SI" smtClean="0"/>
              <a:t>14. 02. 2022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19EDD9A-DEFD-49D6-85B8-33B218EB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8975116A-CF94-4DAE-B792-623C17952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070C-CD02-4452-8973-B3BBB944A54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253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D9A321-CEDD-42E6-9380-7857FCC9D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D594CCB-D292-4FD9-A3C3-EE9293365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7348136-A59D-4EE8-9BA9-3AC4051BD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0C7F700-1AF4-427D-A739-017EBDD92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7A56-CE3B-430E-9599-69D2BA73368B}" type="datetimeFigureOut">
              <a:rPr lang="sl-SI" smtClean="0"/>
              <a:t>14. 02. 2022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C292EDD-C0F0-4DA3-9BA5-FF731FC5F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8E55F31-615C-4E77-A755-FAE5DD515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070C-CD02-4452-8973-B3BBB944A54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74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1F379B-81F8-4A79-B6C8-FE2F8CD43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ED037106-ABE1-48C7-8652-A7AEB0FB7C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C56747B-A21F-4DEE-9F44-7E11D8405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B9D9D6D-6633-40DF-9494-525E84423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7A56-CE3B-430E-9599-69D2BA73368B}" type="datetimeFigureOut">
              <a:rPr lang="sl-SI" smtClean="0"/>
              <a:t>14. 02. 2022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E15F1C9-12CE-45BC-9BAA-82F94DBA3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EB495AF-8191-487F-AA9D-1A16C8A3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070C-CD02-4452-8973-B3BBB944A54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9555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6FE8BF6-A59E-4937-ABC5-4E7643790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0031518-D3BC-4A66-8045-CD5854B86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212C4DF-0E48-4B2E-8C9A-BD4F832A0C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B7A56-CE3B-430E-9599-69D2BA73368B}" type="datetimeFigureOut">
              <a:rPr lang="sl-SI" smtClean="0"/>
              <a:t>14. 02. 2022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A1A4C3C-8BB1-43F1-A72D-23CCE241A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8572064-904A-4987-B044-1E6587790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9070C-CD02-4452-8973-B3BBB944A54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609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m53IHmf1s88" TargetMode="Externa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12718"/>
            <a:ext cx="8016213" cy="5437781"/>
          </a:xfrm>
          <a:noFill/>
          <a:ln/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8016213" y="6021288"/>
            <a:ext cx="1851787" cy="504056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dirty="0"/>
              <a:t>ŽIVALI</a:t>
            </a:r>
          </a:p>
        </p:txBody>
      </p:sp>
      <p:sp>
        <p:nvSpPr>
          <p:cNvPr id="2" name="Elipsa 1"/>
          <p:cNvSpPr/>
          <p:nvPr/>
        </p:nvSpPr>
        <p:spPr>
          <a:xfrm>
            <a:off x="4344008" y="1772816"/>
            <a:ext cx="1103445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2D3C1B0A-5941-4BE7-B4E8-1A15D3B74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/>
          <a:lstStyle/>
          <a:p>
            <a:pPr algn="ctr"/>
            <a:r>
              <a:rPr lang="sl-SI" dirty="0"/>
              <a:t>NASLOV: </a:t>
            </a:r>
            <a:r>
              <a:rPr lang="sl-SI" b="1" dirty="0">
                <a:solidFill>
                  <a:srgbClr val="FF0000"/>
                </a:solidFill>
              </a:rPr>
              <a:t>KOLOBARNIKI</a:t>
            </a:r>
          </a:p>
        </p:txBody>
      </p:sp>
    </p:spTree>
    <p:extLst>
      <p:ext uri="{BB962C8B-B14F-4D97-AF65-F5344CB8AC3E}">
        <p14:creationId xmlns:p14="http://schemas.microsoft.com/office/powerpoint/2010/main" val="2404610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0" y="176307"/>
            <a:ext cx="11618264" cy="487375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Deževniki rahljajo prst. Neprebavljene snovi iztrebljajo na površju, da nastanejo značilne „</a:t>
            </a:r>
            <a:r>
              <a:rPr lang="sl-SI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glistine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“.</a:t>
            </a:r>
          </a:p>
          <a:p>
            <a:pPr marL="0" indent="0" algn="just">
              <a:buNone/>
            </a:pPr>
            <a:br>
              <a:rPr lang="sl-SI" dirty="0"/>
            </a:br>
            <a:br>
              <a:rPr lang="sl-SI" dirty="0"/>
            </a:br>
            <a:endParaRPr lang="sl-SI" dirty="0"/>
          </a:p>
        </p:txBody>
      </p:sp>
      <p:pic>
        <p:nvPicPr>
          <p:cNvPr id="66562" name="Picture 2" descr="Dezevni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9" y="3478377"/>
            <a:ext cx="4715044" cy="31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akaj Se črvi Pojavijo, Ko Dežuje">
            <a:extLst>
              <a:ext uri="{FF2B5EF4-FFF2-40B4-BE49-F238E27FC236}">
                <a16:creationId xmlns:a16="http://schemas.microsoft.com/office/drawing/2014/main" id="{F40064AB-9BBA-49BE-835A-EC02D5E7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941" y="1725834"/>
            <a:ext cx="6798958" cy="370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65F1C37-6002-4F37-8276-70D392FDA08F}"/>
              </a:ext>
            </a:extLst>
          </p:cNvPr>
          <p:cNvSpPr txBox="1"/>
          <p:nvPr/>
        </p:nvSpPr>
        <p:spPr>
          <a:xfrm>
            <a:off x="7004926" y="6137921"/>
            <a:ext cx="315898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PREPIŠI BESEDILO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123457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OBTOČILA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07818" y="1351722"/>
            <a:ext cx="11729258" cy="4502758"/>
          </a:xfrm>
        </p:spPr>
        <p:txBody>
          <a:bodyPr/>
          <a:lstStyle/>
          <a:p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Ima</a:t>
            </a:r>
            <a:r>
              <a:rPr lang="sl-SI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sklenjen krvožilni sistem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(kri se pretaka po žilah) + 5 src</a:t>
            </a:r>
          </a:p>
          <a:p>
            <a:endParaRPr lang="sl-SI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36" y="2412930"/>
            <a:ext cx="6171964" cy="4074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ipsa 4"/>
          <p:cNvSpPr/>
          <p:nvPr/>
        </p:nvSpPr>
        <p:spPr>
          <a:xfrm>
            <a:off x="6752456" y="3526110"/>
            <a:ext cx="1368152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7851812" y="6070504"/>
            <a:ext cx="1368152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Elipsa 6"/>
          <p:cNvSpPr/>
          <p:nvPr/>
        </p:nvSpPr>
        <p:spPr>
          <a:xfrm>
            <a:off x="4926745" y="3419856"/>
            <a:ext cx="1368152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AC50A311-329C-46D7-A3FF-7046C0879BF5}"/>
              </a:ext>
            </a:extLst>
          </p:cNvPr>
          <p:cNvSpPr txBox="1"/>
          <p:nvPr/>
        </p:nvSpPr>
        <p:spPr>
          <a:xfrm>
            <a:off x="0" y="6289607"/>
            <a:ext cx="315898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PREPIŠI BESEDILO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4006820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20225" y="1060174"/>
            <a:ext cx="11504815" cy="40344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dirty="0">
                <a:latin typeface="Arial" pitchFamily="34" charset="0"/>
                <a:cs typeface="Arial" pitchFamily="34" charset="0"/>
              </a:rPr>
              <a:t>Preprosti </a:t>
            </a:r>
            <a:r>
              <a:rPr lang="sl-SI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možgani</a:t>
            </a:r>
            <a:r>
              <a:rPr lang="sl-SI" dirty="0">
                <a:latin typeface="Arial" pitchFamily="34" charset="0"/>
                <a:cs typeface="Arial" pitchFamily="34" charset="0"/>
              </a:rPr>
              <a:t>, živčni </a:t>
            </a:r>
            <a:r>
              <a:rPr lang="sl-SI" dirty="0" err="1">
                <a:latin typeface="Arial" pitchFamily="34" charset="0"/>
                <a:cs typeface="Arial" pitchFamily="34" charset="0"/>
              </a:rPr>
              <a:t>vozlji</a:t>
            </a:r>
            <a:r>
              <a:rPr lang="sl-SI" dirty="0">
                <a:latin typeface="Arial" pitchFamily="34" charset="0"/>
                <a:cs typeface="Arial" pitchFamily="34" charset="0"/>
              </a:rPr>
              <a:t> z dvema živčnima vrvicama </a:t>
            </a:r>
            <a:r>
              <a:rPr lang="sl-SI" b="1" dirty="0">
                <a:latin typeface="Arial" pitchFamily="34" charset="0"/>
                <a:cs typeface="Arial" pitchFamily="34" charset="0"/>
              </a:rPr>
              <a:t>- </a:t>
            </a:r>
            <a:r>
              <a:rPr lang="sl-SI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trebušnjača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0132FD3B-B45C-4D88-A9EF-D03EC262C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ŽIVČEVJE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A900BCEC-E4F0-4876-97F5-10433626D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5" y="2025966"/>
            <a:ext cx="4963204" cy="483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1B00D01-0CE2-4B41-8FE1-C4B1DD88E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884" y="2919802"/>
            <a:ext cx="7278116" cy="2143424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FDBA66A2-B337-4C03-99D3-8592C1591DCF}"/>
              </a:ext>
            </a:extLst>
          </p:cNvPr>
          <p:cNvSpPr txBox="1"/>
          <p:nvPr/>
        </p:nvSpPr>
        <p:spPr>
          <a:xfrm>
            <a:off x="8693426" y="6121697"/>
            <a:ext cx="315898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PREPIŠI BESEDILO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3250554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5C1CA3-3EE8-438D-ACDC-2499EAA715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4861" y="1507262"/>
            <a:ext cx="10515600" cy="1325563"/>
          </a:xfrm>
        </p:spPr>
        <p:txBody>
          <a:bodyPr/>
          <a:lstStyle/>
          <a:p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Ima </a:t>
            </a:r>
            <a:r>
              <a:rPr lang="sl-SI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preproste oči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, z njimi zaznavajo le senco in svetlobo.</a:t>
            </a:r>
          </a:p>
          <a:p>
            <a:endParaRPr lang="sl-SI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400" dirty="0"/>
          </a:p>
          <a:p>
            <a:pPr>
              <a:buFontTx/>
              <a:buNone/>
            </a:pPr>
            <a:endParaRPr lang="sl-SI" sz="2400" i="1" dirty="0"/>
          </a:p>
          <a:p>
            <a:pPr>
              <a:buFontTx/>
              <a:buNone/>
            </a:pPr>
            <a:endParaRPr lang="sl-SI" sz="2400" dirty="0"/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C0BE69B3-CD2D-4FA5-A963-E6ECC6FA5BBD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7467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ČUTILA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05BBC5C-1CA3-40F8-AC03-6A9BA80B8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2825"/>
            <a:ext cx="604996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de%C5%BEevnik740_">
            <a:extLst>
              <a:ext uri="{FF2B5EF4-FFF2-40B4-BE49-F238E27FC236}">
                <a16:creationId xmlns:a16="http://schemas.microsoft.com/office/drawing/2014/main" id="{BED15926-2EE5-4190-AF70-8B93C102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46" y="2421017"/>
            <a:ext cx="4727058" cy="386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4A1F83B-D91B-4D74-A6A2-830A8214359C}"/>
              </a:ext>
            </a:extLst>
          </p:cNvPr>
          <p:cNvSpPr txBox="1"/>
          <p:nvPr/>
        </p:nvSpPr>
        <p:spPr>
          <a:xfrm>
            <a:off x="0" y="6289607"/>
            <a:ext cx="315898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PREPIŠI BESEDILO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1864936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20225" y="1060174"/>
            <a:ext cx="11504815" cy="403446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Deževniki so </a:t>
            </a:r>
            <a:r>
              <a:rPr lang="sl-SI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dvospolniki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 (imajo moške in ženske spolne organe). </a:t>
            </a:r>
          </a:p>
          <a:p>
            <a:endParaRPr lang="sl-SI" dirty="0">
              <a:latin typeface="Bookman Old Style" pitchFamily="18" charset="0"/>
            </a:endParaRPr>
          </a:p>
          <a:p>
            <a:pPr marL="0" indent="0" algn="just">
              <a:buNone/>
            </a:pPr>
            <a:endParaRPr lang="sl-SI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0132FD3B-B45C-4D88-A9EF-D03EC262C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RAZMNOŽEVANJE</a:t>
            </a:r>
          </a:p>
        </p:txBody>
      </p:sp>
      <p:pic>
        <p:nvPicPr>
          <p:cNvPr id="7" name="Ograda vsebine 3">
            <a:extLst>
              <a:ext uri="{FF2B5EF4-FFF2-40B4-BE49-F238E27FC236}">
                <a16:creationId xmlns:a16="http://schemas.microsoft.com/office/drawing/2014/main" id="{6E56D7C7-9B54-4355-8BD3-8E2F1C2DB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0" y="3189602"/>
            <a:ext cx="5019795" cy="2494722"/>
          </a:xfrm>
          <a:prstGeom prst="rect">
            <a:avLst/>
          </a:prstGeom>
        </p:spPr>
      </p:pic>
      <p:pic>
        <p:nvPicPr>
          <p:cNvPr id="11" name="Picture 4" descr="http://www.naturephoto-tone.com/wp-content/uploads/2011/09/00494-Worms.jpg">
            <a:extLst>
              <a:ext uri="{FF2B5EF4-FFF2-40B4-BE49-F238E27FC236}">
                <a16:creationId xmlns:a16="http://schemas.microsoft.com/office/drawing/2014/main" id="{A0DFF52F-B444-4639-9AD8-3D1583BCC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53515"/>
            <a:ext cx="5658678" cy="37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64D0E264-6DF2-4F1A-897E-DC2AD79C55B9}"/>
              </a:ext>
            </a:extLst>
          </p:cNvPr>
          <p:cNvSpPr/>
          <p:nvPr/>
        </p:nvSpPr>
        <p:spPr>
          <a:xfrm>
            <a:off x="1736035" y="3676925"/>
            <a:ext cx="1696278" cy="37163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11B88553-3B8C-4709-B460-84BDBA8B3DEF}"/>
              </a:ext>
            </a:extLst>
          </p:cNvPr>
          <p:cNvSpPr txBox="1"/>
          <p:nvPr/>
        </p:nvSpPr>
        <p:spPr>
          <a:xfrm>
            <a:off x="0" y="6289607"/>
            <a:ext cx="315898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PREPIŠI BESEDILO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222020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13453" y="177104"/>
            <a:ext cx="11504815" cy="403446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Sedlo deževnika vsebuje </a:t>
            </a:r>
            <a:r>
              <a:rPr lang="sl-SI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sluzne žleze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in izloča sluzi s katero se živali ovijejo med parjenjem in vanjo odlagajo oplojena jajčeca.</a:t>
            </a:r>
          </a:p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>
              <a:latin typeface="Bookman Old Style" pitchFamily="18" charset="0"/>
            </a:endParaRPr>
          </a:p>
          <a:p>
            <a:pPr marL="0" indent="0" algn="just">
              <a:buNone/>
            </a:pPr>
            <a:endParaRPr lang="sl-SI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http://urbanext.illinois.edu/worms_sp/images/anatomy/reproduction2.gif">
            <a:extLst>
              <a:ext uri="{FF2B5EF4-FFF2-40B4-BE49-F238E27FC236}">
                <a16:creationId xmlns:a16="http://schemas.microsoft.com/office/drawing/2014/main" id="{E383DA78-AC46-4B01-93FE-DFDB6954B0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670" y="1842052"/>
            <a:ext cx="7021103" cy="18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C935817-79AB-47B5-9113-C74D7061E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671" y="4211573"/>
            <a:ext cx="6106377" cy="2333951"/>
          </a:xfrm>
          <a:prstGeom prst="rect">
            <a:avLst/>
          </a:prstGeom>
        </p:spPr>
      </p:pic>
      <p:sp>
        <p:nvSpPr>
          <p:cNvPr id="12" name="Pravokotnik 11">
            <a:extLst>
              <a:ext uri="{FF2B5EF4-FFF2-40B4-BE49-F238E27FC236}">
                <a16:creationId xmlns:a16="http://schemas.microsoft.com/office/drawing/2014/main" id="{961AA438-A2FE-4F51-9834-74831C07E9E5}"/>
              </a:ext>
            </a:extLst>
          </p:cNvPr>
          <p:cNvSpPr/>
          <p:nvPr/>
        </p:nvSpPr>
        <p:spPr>
          <a:xfrm>
            <a:off x="7089913" y="4943061"/>
            <a:ext cx="1630017" cy="57524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57EB2892-68E0-458D-A429-AB7FE38014F2}"/>
              </a:ext>
            </a:extLst>
          </p:cNvPr>
          <p:cNvSpPr txBox="1"/>
          <p:nvPr/>
        </p:nvSpPr>
        <p:spPr>
          <a:xfrm>
            <a:off x="9488557" y="5009216"/>
            <a:ext cx="1143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sedlo</a:t>
            </a:r>
            <a:endParaRPr lang="sl-SI" b="1" dirty="0"/>
          </a:p>
        </p:txBody>
      </p:sp>
      <p:cxnSp>
        <p:nvCxnSpPr>
          <p:cNvPr id="16" name="Raven puščični povezovalnik 15">
            <a:extLst>
              <a:ext uri="{FF2B5EF4-FFF2-40B4-BE49-F238E27FC236}">
                <a16:creationId xmlns:a16="http://schemas.microsoft.com/office/drawing/2014/main" id="{EFCB1001-FD02-4F7A-9EE8-562E43CB8C96}"/>
              </a:ext>
            </a:extLst>
          </p:cNvPr>
          <p:cNvCxnSpPr>
            <a:stCxn id="14" idx="1"/>
          </p:cNvCxnSpPr>
          <p:nvPr/>
        </p:nvCxnSpPr>
        <p:spPr>
          <a:xfrm flipH="1">
            <a:off x="8057322" y="5193882"/>
            <a:ext cx="1431235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FDF4148-8BE8-4544-8CAF-E04569429183}"/>
              </a:ext>
            </a:extLst>
          </p:cNvPr>
          <p:cNvSpPr txBox="1"/>
          <p:nvPr/>
        </p:nvSpPr>
        <p:spPr>
          <a:xfrm>
            <a:off x="0" y="6289607"/>
            <a:ext cx="315898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PREPIŠI BESEDILO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3055336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4195" y="274639"/>
            <a:ext cx="11350969" cy="5111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l-SI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Nespolno razmnoževanje:  FRAGMENTACIJA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4196" y="1277938"/>
            <a:ext cx="11696008" cy="452596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sl-SI" sz="2400" dirty="0">
              <a:solidFill>
                <a:srgbClr val="002060"/>
              </a:solidFill>
              <a:latin typeface="Bookman Old Style" pitchFamily="18" charset="0"/>
            </a:endParaRPr>
          </a:p>
          <a:p>
            <a:pPr algn="just" eaLnBrk="1" hangingPunct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členjeno telo se razdeli na kose  → vsak se lahko razvije v nov osebek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A36FC290-D2C5-4687-9FF7-B8F56DE3E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002" y="2508582"/>
            <a:ext cx="3511519" cy="40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4AD0A8D-1E5C-4B35-A3FF-833F72E990D6}"/>
              </a:ext>
            </a:extLst>
          </p:cNvPr>
          <p:cNvSpPr txBox="1"/>
          <p:nvPr/>
        </p:nvSpPr>
        <p:spPr>
          <a:xfrm>
            <a:off x="0" y="6289607"/>
            <a:ext cx="315898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PREPIŠI BESEDILO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1005185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title"/>
          </p:nvPr>
        </p:nvSpPr>
        <p:spPr>
          <a:xfrm>
            <a:off x="437322" y="476673"/>
            <a:ext cx="9590022" cy="511175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sl-SI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SORODNIKI DEŽEVNIKA - MALOŠČETINCI</a:t>
            </a:r>
          </a:p>
        </p:txBody>
      </p:sp>
      <p:sp>
        <p:nvSpPr>
          <p:cNvPr id="11274" name="Rectangle 10"/>
          <p:cNvSpPr>
            <a:spLocks noGrp="1" noChangeArrowheads="1"/>
          </p:cNvSpPr>
          <p:nvPr>
            <p:ph sz="half" idx="1"/>
          </p:nvPr>
        </p:nvSpPr>
        <p:spPr>
          <a:xfrm>
            <a:off x="313765" y="1510748"/>
            <a:ext cx="11286564" cy="3992625"/>
          </a:xfrm>
        </p:spPr>
        <p:txBody>
          <a:bodyPr/>
          <a:lstStyle/>
          <a:p>
            <a:pPr eaLnBrk="1" hangingPunct="1"/>
            <a:endParaRPr lang="sl-SI" sz="2400" b="1" dirty="0">
              <a:latin typeface="Arial" pitchFamily="34" charset="0"/>
            </a:endParaRPr>
          </a:p>
          <a:p>
            <a:pPr>
              <a:buNone/>
            </a:pPr>
            <a:r>
              <a:rPr lang="sl-SI" dirty="0">
                <a:latin typeface="Bookman Old Style" pitchFamily="18" charset="0"/>
              </a:rPr>
              <a:t>avstralski zemeljski črv </a:t>
            </a:r>
            <a:endParaRPr lang="sl-SI" sz="2400" dirty="0">
              <a:latin typeface="Bookman Old Style" pitchFamily="18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sl-SI" sz="2400" dirty="0">
                <a:latin typeface="Bookman Old Style" pitchFamily="18" charset="0"/>
              </a:rPr>
              <a:t>                                                                        morski </a:t>
            </a:r>
            <a:r>
              <a:rPr lang="sl-SI" sz="2400" dirty="0" err="1">
                <a:latin typeface="Bookman Old Style" pitchFamily="18" charset="0"/>
              </a:rPr>
              <a:t>turbifeks</a:t>
            </a:r>
            <a:endParaRPr lang="sl-SI" sz="2400" dirty="0">
              <a:latin typeface="Bookman Old Style" pitchFamily="18" charset="0"/>
            </a:endParaRPr>
          </a:p>
          <a:p>
            <a:pPr eaLnBrk="1" hangingPunct="1"/>
            <a:endParaRPr lang="sl-SI" dirty="0">
              <a:latin typeface="Bookman Old Style" pitchFamily="18" charset="0"/>
            </a:endParaRPr>
          </a:p>
          <a:p>
            <a:pPr eaLnBrk="1" hangingPunct="1"/>
            <a:endParaRPr lang="sl-SI" dirty="0">
              <a:latin typeface="Bookman Old Style" pitchFamily="18" charset="0"/>
            </a:endParaRPr>
          </a:p>
          <a:p>
            <a:pPr eaLnBrk="1" hangingPunct="1"/>
            <a:endParaRPr lang="sl-SI" dirty="0">
              <a:latin typeface="Bookman Old Style" pitchFamily="18" charset="0"/>
            </a:endParaRPr>
          </a:p>
          <a:p>
            <a:pPr marL="0" indent="0">
              <a:buNone/>
            </a:pPr>
            <a:endParaRPr lang="sl-SI" dirty="0">
              <a:latin typeface="Bookman Old Style" pitchFamily="18" charset="0"/>
            </a:endParaRPr>
          </a:p>
        </p:txBody>
      </p:sp>
      <p:pic>
        <p:nvPicPr>
          <p:cNvPr id="64514" name="Picture 2" descr="http://gyo-ten.up.n.seesaa.net/gyo-ten/image/Megascolides20australis.JPG?d=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4" y="2834558"/>
            <a:ext cx="5477435" cy="328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http://www.rave.ca/en/image/full/331981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23" y="3007697"/>
            <a:ext cx="4241584" cy="311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zultat iskanja slik za tubife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341" y="235894"/>
            <a:ext cx="1710795" cy="28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6624223" y="6244889"/>
            <a:ext cx="497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5"/>
              </a:rPr>
              <a:t>https://www.youtube.com/watch?v=m53IHmf1s88</a:t>
            </a:r>
            <a:endParaRPr lang="sl-SI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AFFAC24-6F94-4E54-B66B-0D78D45C1B4C}"/>
              </a:ext>
            </a:extLst>
          </p:cNvPr>
          <p:cNvSpPr txBox="1"/>
          <p:nvPr/>
        </p:nvSpPr>
        <p:spPr>
          <a:xfrm>
            <a:off x="591671" y="6315624"/>
            <a:ext cx="315898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SAMO PREBERI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8162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127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Ograda vsebine 1"/>
          <p:cNvSpPr>
            <a:spLocks noGrp="1"/>
          </p:cNvSpPr>
          <p:nvPr>
            <p:ph/>
          </p:nvPr>
        </p:nvSpPr>
        <p:spPr>
          <a:xfrm>
            <a:off x="457200" y="1205948"/>
            <a:ext cx="11296996" cy="4890052"/>
          </a:xfrm>
        </p:spPr>
        <p:txBody>
          <a:bodyPr/>
          <a:lstStyle/>
          <a:p>
            <a:pPr algn="just"/>
            <a:r>
              <a:rPr lang="sl-SI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Pijavke živijo v celinskih vodah in nimajo ščetin. </a:t>
            </a:r>
          </a:p>
          <a:p>
            <a:pPr algn="just"/>
            <a:endParaRPr lang="sl-SI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sl-SI" b="1" dirty="0">
                <a:latin typeface="Arial" pitchFamily="34" charset="0"/>
                <a:cs typeface="Arial" pitchFamily="34" charset="0"/>
              </a:rPr>
              <a:t>za pijavke sta značilna </a:t>
            </a:r>
            <a:r>
              <a:rPr lang="sl-SI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dva priseska </a:t>
            </a:r>
            <a:r>
              <a:rPr lang="sl-SI" b="1" dirty="0">
                <a:latin typeface="Arial" pitchFamily="34" charset="0"/>
                <a:cs typeface="Arial" pitchFamily="34" charset="0"/>
              </a:rPr>
              <a:t>(sprednji in zadnji). </a:t>
            </a:r>
          </a:p>
          <a:p>
            <a:pPr marL="0" indent="0" algn="just">
              <a:buNone/>
            </a:pPr>
            <a:endParaRPr lang="sl-SI" sz="2400" dirty="0">
              <a:latin typeface="Bookman Old Style" pitchFamily="18" charset="0"/>
            </a:endParaRPr>
          </a:p>
        </p:txBody>
      </p:sp>
      <p:pic>
        <p:nvPicPr>
          <p:cNvPr id="129027" name="Picture 4" descr="Hirudo medicinalis - Medicinal Lee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31" y="3037943"/>
            <a:ext cx="3297455" cy="362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8" descr="http://www.marlin.ac.uk/images/taxonomy_descriptions/Hirudin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3501008"/>
            <a:ext cx="2396967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816983" y="221085"/>
            <a:ext cx="8229600" cy="511175"/>
          </a:xfrm>
          <a:prstGeom prst="rect">
            <a:avLst/>
          </a:prstGeom>
        </p:spPr>
        <p:txBody>
          <a:bodyPr vert="horz" rtlCol="0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sl-SI" sz="3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PIJAVKE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744073" y="3445463"/>
            <a:ext cx="223189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l-SI" dirty="0">
                <a:solidFill>
                  <a:srgbClr val="FF3300"/>
                </a:solidFill>
              </a:rPr>
              <a:t> sprednji prisesek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456041" y="6165304"/>
            <a:ext cx="223189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l-SI" dirty="0">
                <a:solidFill>
                  <a:srgbClr val="FF3300"/>
                </a:solidFill>
              </a:rPr>
              <a:t> zadnji prisesek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C35B2BC-FEAC-4C2D-995F-FACEB81ED0E2}"/>
              </a:ext>
            </a:extLst>
          </p:cNvPr>
          <p:cNvSpPr txBox="1"/>
          <p:nvPr/>
        </p:nvSpPr>
        <p:spPr>
          <a:xfrm>
            <a:off x="0" y="6289607"/>
            <a:ext cx="315898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PREPIŠI BESEDILO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17700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Ograda vsebine 1"/>
          <p:cNvSpPr>
            <a:spLocks noGrp="1"/>
          </p:cNvSpPr>
          <p:nvPr>
            <p:ph/>
          </p:nvPr>
        </p:nvSpPr>
        <p:spPr>
          <a:xfrm>
            <a:off x="315884" y="332656"/>
            <a:ext cx="11338559" cy="5498976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sl-SI" dirty="0">
                <a:latin typeface="Arial" pitchFamily="34" charset="0"/>
                <a:cs typeface="Arial" pitchFamily="34" charset="0"/>
              </a:rPr>
              <a:t>Pri pijavkah žleze slinavke v rano žrtve izločijo </a:t>
            </a:r>
            <a:r>
              <a:rPr lang="sl-SI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hirudin</a:t>
            </a:r>
            <a:r>
              <a:rPr lang="sl-SI" dirty="0">
                <a:latin typeface="Arial" pitchFamily="34" charset="0"/>
                <a:cs typeface="Arial" pitchFamily="34" charset="0"/>
              </a:rPr>
              <a:t>, ki preprečuje strjevanje krvi žrtve. </a:t>
            </a:r>
          </a:p>
          <a:p>
            <a:pPr algn="just" eaLnBrk="1" hangingPunct="1">
              <a:lnSpc>
                <a:spcPct val="150000"/>
              </a:lnSpc>
              <a:buFont typeface="Arial" pitchFamily="34" charset="0"/>
              <a:buNone/>
            </a:pPr>
            <a:endParaRPr lang="sl-SI" sz="2000" dirty="0">
              <a:latin typeface="Bookman Old Style" pitchFamily="18" charset="0"/>
            </a:endParaRPr>
          </a:p>
          <a:p>
            <a:pPr algn="just" eaLnBrk="1" hangingPunct="1">
              <a:buFont typeface="Arial" pitchFamily="34" charset="0"/>
              <a:buNone/>
            </a:pPr>
            <a:endParaRPr lang="sl-SI" sz="2400" dirty="0">
              <a:latin typeface="Century Gothic" pitchFamily="34" charset="0"/>
            </a:endParaRPr>
          </a:p>
          <a:p>
            <a:pPr marL="0" indent="0" algn="just" eaLnBrk="1" hangingPunct="1">
              <a:buNone/>
            </a:pPr>
            <a:r>
              <a:rPr lang="sl-SI" sz="2000" i="1" dirty="0">
                <a:latin typeface="Century Gothic" pitchFamily="34" charset="0"/>
              </a:rPr>
              <a:t>Prečni prerez žrela                  Čeljust pijavke z zobci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03" y="3974378"/>
            <a:ext cx="3643312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535" y="1617435"/>
            <a:ext cx="5037772" cy="27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5" descr="http://www.mongabay.com/images/indonesia/kalimantan/kali0001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579" y="3451526"/>
            <a:ext cx="2385237" cy="322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72F6FC9-B822-49A1-94F4-870699C98FFF}"/>
              </a:ext>
            </a:extLst>
          </p:cNvPr>
          <p:cNvSpPr txBox="1"/>
          <p:nvPr/>
        </p:nvSpPr>
        <p:spPr>
          <a:xfrm>
            <a:off x="8857610" y="6089073"/>
            <a:ext cx="315898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PREPIŠI BESEDILO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3584719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CD4940A-5871-4681-93DA-040B6D01F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444" y="211713"/>
            <a:ext cx="10353955" cy="6434574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50EE122-E5BD-4B5B-A3F9-EF01F3F3CB46}"/>
              </a:ext>
            </a:extLst>
          </p:cNvPr>
          <p:cNvSpPr txBox="1"/>
          <p:nvPr/>
        </p:nvSpPr>
        <p:spPr>
          <a:xfrm>
            <a:off x="43333" y="5999956"/>
            <a:ext cx="302149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1800" i="1" dirty="0">
                <a:latin typeface="Arial" pitchFamily="34" charset="0"/>
                <a:cs typeface="Arial" pitchFamily="34" charset="0"/>
              </a:rPr>
              <a:t>navadna morska striga, </a:t>
            </a:r>
          </a:p>
          <a:p>
            <a:r>
              <a:rPr lang="sl-SI" sz="1800" i="1" dirty="0" err="1">
                <a:latin typeface="Arial" pitchFamily="34" charset="0"/>
                <a:cs typeface="Arial" pitchFamily="34" charset="0"/>
              </a:rPr>
              <a:t>spallanzanijev</a:t>
            </a:r>
            <a:r>
              <a:rPr lang="sl-SI" sz="1800" i="1" dirty="0">
                <a:latin typeface="Arial" pitchFamily="34" charset="0"/>
                <a:cs typeface="Arial" pitchFamily="34" charset="0"/>
              </a:rPr>
              <a:t> cevkar</a:t>
            </a:r>
            <a:endParaRPr lang="sl-SI" dirty="0"/>
          </a:p>
        </p:txBody>
      </p:sp>
      <p:pic>
        <p:nvPicPr>
          <p:cNvPr id="6" name="Picture 2" descr="http://www.gimvic.org/projekti/timko/2003/2d/mnogoclenarji/spallanzanijev%20cevkar.jpg">
            <a:extLst>
              <a:ext uri="{FF2B5EF4-FFF2-40B4-BE49-F238E27FC236}">
                <a16:creationId xmlns:a16="http://schemas.microsoft.com/office/drawing/2014/main" id="{7E07474F-6CB5-4B97-A757-905A6F462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020" y="4068856"/>
            <a:ext cx="1772216" cy="267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26418D8-6B83-4DB7-A05A-303CD194698D}"/>
              </a:ext>
            </a:extLst>
          </p:cNvPr>
          <p:cNvSpPr txBox="1"/>
          <p:nvPr/>
        </p:nvSpPr>
        <p:spPr>
          <a:xfrm>
            <a:off x="1961321" y="3439774"/>
            <a:ext cx="206733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18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navadni deževnik</a:t>
            </a:r>
            <a:endParaRPr lang="sl-SI" dirty="0"/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6D5950E3-3553-4268-BDF3-51E1C1880647}"/>
              </a:ext>
            </a:extLst>
          </p:cNvPr>
          <p:cNvSpPr txBox="1"/>
          <p:nvPr/>
        </p:nvSpPr>
        <p:spPr>
          <a:xfrm>
            <a:off x="8163342" y="3624440"/>
            <a:ext cx="2411893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18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medicinska pijavka</a:t>
            </a:r>
            <a:endParaRPr lang="sl-SI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7CAD3764-055C-4E61-8028-D98EAD02CAD3}"/>
              </a:ext>
            </a:extLst>
          </p:cNvPr>
          <p:cNvSpPr txBox="1"/>
          <p:nvPr/>
        </p:nvSpPr>
        <p:spPr>
          <a:xfrm>
            <a:off x="43333" y="130154"/>
            <a:ext cx="2806411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NAPIŠI PREDSTAVNIKE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788204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DD10187-0857-4174-ABE1-A15A622A0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1058712"/>
            <a:ext cx="11661914" cy="3506580"/>
          </a:xfrm>
        </p:spPr>
        <p:txBody>
          <a:bodyPr/>
          <a:lstStyle/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 deževnika je valjaste oblike in enakomerno členjeno iz večjega števila kolobarjev.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84E401-A318-488D-8A32-789A1CD56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5" y="2461496"/>
            <a:ext cx="11310730" cy="420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A72EF01-D44B-46F9-99E3-671BA11046FF}"/>
              </a:ext>
            </a:extLst>
          </p:cNvPr>
          <p:cNvSpPr txBox="1"/>
          <p:nvPr/>
        </p:nvSpPr>
        <p:spPr>
          <a:xfrm>
            <a:off x="265043" y="188912"/>
            <a:ext cx="114863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Pojasni, zakaj deževnika uvrščamo med </a:t>
            </a:r>
            <a:r>
              <a:rPr lang="sl-SI" sz="2800" b="1" dirty="0">
                <a:latin typeface="Arial" panose="020B0604020202020204" pitchFamily="34" charset="0"/>
                <a:cs typeface="Arial" panose="020B0604020202020204" pitchFamily="34" charset="0"/>
              </a:rPr>
              <a:t>mnogočlenarje</a:t>
            </a: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 in zakaj med </a:t>
            </a:r>
            <a:r>
              <a:rPr lang="sl-SI" sz="2800" b="1" dirty="0">
                <a:latin typeface="Arial" panose="020B0604020202020204" pitchFamily="34" charset="0"/>
                <a:cs typeface="Arial" panose="020B0604020202020204" pitchFamily="34" charset="0"/>
              </a:rPr>
              <a:t>kolobarnike</a:t>
            </a: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? Poglej sliko: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16DAB19D-E7ED-44DA-869C-1919A6C87CFC}"/>
              </a:ext>
            </a:extLst>
          </p:cNvPr>
          <p:cNvSpPr txBox="1"/>
          <p:nvPr/>
        </p:nvSpPr>
        <p:spPr>
          <a:xfrm>
            <a:off x="8767970" y="6207423"/>
            <a:ext cx="315898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PREPIŠI BESEDILO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355642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9573E7-BF39-48DF-893F-982B7046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91" y="166343"/>
            <a:ext cx="11327295" cy="801066"/>
          </a:xfrm>
        </p:spPr>
        <p:txBody>
          <a:bodyPr/>
          <a:lstStyle/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Kako se deževnik premika? Ima ogrodje?</a:t>
            </a:r>
          </a:p>
        </p:txBody>
      </p:sp>
      <p:pic>
        <p:nvPicPr>
          <p:cNvPr id="4" name="Earthworm (Lumbricus) Locomotion">
            <a:hlinkClick r:id="" action="ppaction://media"/>
            <a:extLst>
              <a:ext uri="{FF2B5EF4-FFF2-40B4-BE49-F238E27FC236}">
                <a16:creationId xmlns:a16="http://schemas.microsoft.com/office/drawing/2014/main" id="{F0DA5EBE-E26D-47CB-9CC5-47E1285BA3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391" y="1272209"/>
            <a:ext cx="8719760" cy="4904754"/>
          </a:xfrm>
        </p:spPr>
      </p:pic>
    </p:spTree>
    <p:extLst>
      <p:ext uri="{BB962C8B-B14F-4D97-AF65-F5344CB8AC3E}">
        <p14:creationId xmlns:p14="http://schemas.microsoft.com/office/powerpoint/2010/main" val="276464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12035" y="223803"/>
            <a:ext cx="5511001" cy="567341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sl-SI" b="1" u="sng" dirty="0">
                <a:latin typeface="Arial" panose="020B0604020202020204" pitchFamily="34" charset="0"/>
                <a:cs typeface="Arial" pitchFamily="34" charset="0"/>
              </a:rPr>
              <a:t>OGRODJE IN PREMIKANJE: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sl-SI" dirty="0">
                <a:latin typeface="Arial" panose="020B0604020202020204" pitchFamily="34" charset="0"/>
                <a:cs typeface="Arial" pitchFamily="34" charset="0"/>
              </a:rPr>
              <a:t>Deževniki so živali brez trdega ogrodja. Imajo </a:t>
            </a:r>
            <a:r>
              <a:rPr lang="sl-SI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vodovodno </a:t>
            </a:r>
            <a:r>
              <a:rPr lang="sl-SI" dirty="0">
                <a:latin typeface="Arial" panose="020B0604020202020204" pitchFamily="34" charset="0"/>
                <a:cs typeface="Arial" pitchFamily="34" charset="0"/>
              </a:rPr>
              <a:t>(</a:t>
            </a:r>
            <a:r>
              <a:rPr lang="sl-SI" dirty="0" err="1">
                <a:latin typeface="Arial" panose="020B0604020202020204" pitchFamily="34" charset="0"/>
                <a:cs typeface="Arial" pitchFamily="34" charset="0"/>
              </a:rPr>
              <a:t>hidrostatsko</a:t>
            </a:r>
            <a:r>
              <a:rPr lang="sl-SI" dirty="0">
                <a:latin typeface="Arial" pitchFamily="34" charset="0"/>
                <a:cs typeface="Arial" pitchFamily="34" charset="0"/>
              </a:rPr>
              <a:t>) </a:t>
            </a:r>
            <a:r>
              <a:rPr lang="sl-SI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ogrodje</a:t>
            </a:r>
            <a:r>
              <a:rPr lang="sl-SI" dirty="0">
                <a:latin typeface="Arial" pitchFamily="34" charset="0"/>
                <a:cs typeface="Arial" pitchFamily="34" charset="0"/>
              </a:rPr>
              <a:t>, kar pomeni, da jim tekočina v telesu daje oporo in trdnost. Premikajo se s </a:t>
            </a:r>
            <a:r>
              <a:rPr lang="sl-SI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krčenjem mišic </a:t>
            </a:r>
            <a:r>
              <a:rPr lang="sl-SI" dirty="0">
                <a:latin typeface="Arial" pitchFamily="34" charset="0"/>
                <a:cs typeface="Arial" pitchFamily="34" charset="0"/>
              </a:rPr>
              <a:t>ter </a:t>
            </a:r>
            <a:r>
              <a:rPr lang="sl-SI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ščetinami</a:t>
            </a:r>
            <a:r>
              <a:rPr lang="sl-SI" dirty="0">
                <a:latin typeface="Arial" pitchFamily="34" charset="0"/>
                <a:cs typeface="Arial" pitchFamily="34" charset="0"/>
              </a:rPr>
              <a:t> na telesnih kolobarjih.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564" y="5496976"/>
            <a:ext cx="3589436" cy="13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FF39E30-1EFD-485B-BBDC-CEA4ED7A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774" y="0"/>
            <a:ext cx="6092190" cy="48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0593304-79E5-4F7F-873A-12B70482C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873752"/>
            <a:ext cx="5883965" cy="1738639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18646CF8-FB56-4740-9AE0-27CFEB10B727}"/>
              </a:ext>
            </a:extLst>
          </p:cNvPr>
          <p:cNvSpPr txBox="1"/>
          <p:nvPr/>
        </p:nvSpPr>
        <p:spPr>
          <a:xfrm>
            <a:off x="0" y="6289607"/>
            <a:ext cx="315898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PREPIŠI BESEDILO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112157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28749" y="271145"/>
            <a:ext cx="11571514" cy="4351338"/>
          </a:xfrm>
        </p:spPr>
        <p:txBody>
          <a:bodyPr/>
          <a:lstStyle/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GIBANJE DEŽEVNIKA: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63" y="982678"/>
            <a:ext cx="10019937" cy="5478527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D0473A3-B54C-419B-AE03-D4C255E55120}"/>
              </a:ext>
            </a:extLst>
          </p:cNvPr>
          <p:cNvSpPr txBox="1"/>
          <p:nvPr/>
        </p:nvSpPr>
        <p:spPr>
          <a:xfrm>
            <a:off x="6559826" y="271145"/>
            <a:ext cx="1908313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PONOVI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302463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CBD76BF-C6FB-43D0-8691-B3163C960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74" y="394390"/>
            <a:ext cx="11486322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sl-SI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TELESNI OVOJ, KOŽA: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Deževnikova </a:t>
            </a:r>
            <a:r>
              <a:rPr lang="sl-SI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koža izloča sluz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, ki ga ščiti pred poškodbami in izsuševanjem.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sl-SI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DIHALA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: koža deževniku  omogoča </a:t>
            </a:r>
            <a:r>
              <a:rPr lang="sl-SI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izmenjavo dihalnih plinov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13BD908-E5A0-4CDE-AE14-1543C2F2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357" y="1876345"/>
            <a:ext cx="4518991" cy="168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4AA0649-2857-4165-A215-C189C38F1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91" y="4745728"/>
            <a:ext cx="7468418" cy="1717882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6303A036-FDB5-4260-B583-2890965A9A5F}"/>
              </a:ext>
            </a:extLst>
          </p:cNvPr>
          <p:cNvSpPr txBox="1"/>
          <p:nvPr/>
        </p:nvSpPr>
        <p:spPr>
          <a:xfrm>
            <a:off x="0" y="6289607"/>
            <a:ext cx="315898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PREPIŠI BESEDILO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3088004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47569" y="481305"/>
            <a:ext cx="11632396" cy="48737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Nekateri </a:t>
            </a:r>
            <a:r>
              <a:rPr lang="sl-SI" b="1" u="sng" dirty="0">
                <a:latin typeface="Arial" panose="020B0604020202020204" pitchFamily="34" charset="0"/>
                <a:cs typeface="Arial" panose="020B0604020202020204" pitchFamily="34" charset="0"/>
              </a:rPr>
              <a:t>organi so skoraj v vsakem telesnem členu. </a:t>
            </a:r>
            <a:endParaRPr lang="sl-SI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/>
          </a:p>
        </p:txBody>
      </p:sp>
      <p:pic>
        <p:nvPicPr>
          <p:cNvPr id="5" name="Slika 4"/>
          <p:cNvPicPr/>
          <p:nvPr/>
        </p:nvPicPr>
        <p:blipFill>
          <a:blip r:embed="rId2"/>
          <a:stretch>
            <a:fillRect/>
          </a:stretch>
        </p:blipFill>
        <p:spPr>
          <a:xfrm>
            <a:off x="571820" y="1855305"/>
            <a:ext cx="11063589" cy="4165468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6DEDA1A3-5232-4EF5-A353-4CAFB13C118B}"/>
              </a:ext>
            </a:extLst>
          </p:cNvPr>
          <p:cNvSpPr txBox="1"/>
          <p:nvPr/>
        </p:nvSpPr>
        <p:spPr>
          <a:xfrm>
            <a:off x="0" y="6289607"/>
            <a:ext cx="315898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PREPIŠI BESEDILO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22564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1200" y="176306"/>
            <a:ext cx="7467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Prehranjevanje pri deževnikih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38704" y="824966"/>
            <a:ext cx="11618264" cy="487375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Prehranjuje se z listnim </a:t>
            </a:r>
            <a:r>
              <a:rPr lang="sl-SI" dirty="0" err="1">
                <a:latin typeface="Arial" panose="020B0604020202020204" pitchFamily="34" charset="0"/>
                <a:cs typeface="Arial" panose="020B0604020202020204" pitchFamily="34" charset="0"/>
              </a:rPr>
              <a:t>opadom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. Ima </a:t>
            </a: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popolnoma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razvita prebavila.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l-SI" dirty="0">
              <a:latin typeface="Bookman Old Style" pitchFamily="18" charset="0"/>
            </a:endParaRPr>
          </a:p>
          <a:p>
            <a:pPr marL="0" indent="0" algn="just">
              <a:buNone/>
            </a:pPr>
            <a:br>
              <a:rPr lang="sl-SI" dirty="0"/>
            </a:br>
            <a:br>
              <a:rPr lang="sl-SI" dirty="0"/>
            </a:br>
            <a:endParaRPr lang="sl-SI" dirty="0"/>
          </a:p>
        </p:txBody>
      </p:sp>
      <p:pic>
        <p:nvPicPr>
          <p:cNvPr id="58370" name="Picture 2" descr="http://mss.svarog.si/biologija/MSS/econtent/images/66/11262/prebava_pri_dezevniku_112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383" y="1958359"/>
            <a:ext cx="3585156" cy="382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04" y="3000218"/>
            <a:ext cx="8079936" cy="1845418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4746ED5-95AE-4D22-9456-D088A850E1CB}"/>
              </a:ext>
            </a:extLst>
          </p:cNvPr>
          <p:cNvSpPr txBox="1"/>
          <p:nvPr/>
        </p:nvSpPr>
        <p:spPr>
          <a:xfrm>
            <a:off x="138704" y="6033034"/>
            <a:ext cx="315898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2400" b="1" dirty="0">
                <a:latin typeface="Arial" pitchFamily="34" charset="0"/>
                <a:cs typeface="Arial" pitchFamily="34" charset="0"/>
              </a:rPr>
              <a:t>PREPIŠI BESEDILO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318887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366</Words>
  <Application>Microsoft Office PowerPoint</Application>
  <PresentationFormat>Širokozaslonsko</PresentationFormat>
  <Paragraphs>77</Paragraphs>
  <Slides>19</Slides>
  <Notes>3</Notes>
  <HiddenSlides>0</HiddenSlides>
  <MMClips>1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6" baseType="lpstr">
      <vt:lpstr>Arial</vt:lpstr>
      <vt:lpstr>Bookman Old Style</vt:lpstr>
      <vt:lpstr>Calibri</vt:lpstr>
      <vt:lpstr>Calibri Light</vt:lpstr>
      <vt:lpstr>Century Gothic</vt:lpstr>
      <vt:lpstr>Wingdings</vt:lpstr>
      <vt:lpstr>Officeova tema</vt:lpstr>
      <vt:lpstr>NASLOV: KOLOBARNIKI</vt:lpstr>
      <vt:lpstr>PowerPointova predstavitev</vt:lpstr>
      <vt:lpstr>PowerPointova predstavitev</vt:lpstr>
      <vt:lpstr>Kako se deževnik premika? Ima ogrodje?</vt:lpstr>
      <vt:lpstr>PowerPointova predstavitev</vt:lpstr>
      <vt:lpstr>PowerPointova predstavitev</vt:lpstr>
      <vt:lpstr>PowerPointova predstavitev</vt:lpstr>
      <vt:lpstr>PowerPointova predstavitev</vt:lpstr>
      <vt:lpstr>Prehranjevanje pri deževnikih</vt:lpstr>
      <vt:lpstr>PowerPointova predstavitev</vt:lpstr>
      <vt:lpstr>OBTOČILA</vt:lpstr>
      <vt:lpstr>ŽIVČEVJE</vt:lpstr>
      <vt:lpstr>Ima preproste oči, z njimi zaznavajo le senco in svetlobo.    </vt:lpstr>
      <vt:lpstr>RAZMNOŽEVANJE</vt:lpstr>
      <vt:lpstr>PowerPointova predstavitev</vt:lpstr>
      <vt:lpstr>Nespolno razmnoževanje:  FRAGMENTACIJA</vt:lpstr>
      <vt:lpstr>SORODNIKI DEŽEVNIKA - MALOŠČETINCI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VesnaŠ</dc:creator>
  <cp:lastModifiedBy>VesnaŠ</cp:lastModifiedBy>
  <cp:revision>14</cp:revision>
  <dcterms:created xsi:type="dcterms:W3CDTF">2022-02-13T16:55:14Z</dcterms:created>
  <dcterms:modified xsi:type="dcterms:W3CDTF">2022-02-14T11:57:16Z</dcterms:modified>
</cp:coreProperties>
</file>