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9" r:id="rId4"/>
    <p:sldId id="290" r:id="rId5"/>
    <p:sldId id="293" r:id="rId6"/>
    <p:sldId id="276" r:id="rId7"/>
    <p:sldId id="266" r:id="rId8"/>
    <p:sldId id="267" r:id="rId9"/>
    <p:sldId id="268" r:id="rId10"/>
    <p:sldId id="270" r:id="rId11"/>
    <p:sldId id="292" r:id="rId12"/>
    <p:sldId id="291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440A5C-A1C7-43BD-84F0-5B3446A5D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338FCB-106D-40F6-9371-1077D6A36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E0055B4-F5C1-4731-AC94-CCD46A33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1AEE8FA-807F-45CA-B3CC-DF854DC7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720880-E3CB-4259-AE6F-CF2EC8EC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49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258F76-B0FE-4CA8-8E2B-38C62299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A67F097-5FC4-4E33-B82D-2706D1EA5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E7BBB9-5A1C-4229-A2E6-D1A10BA4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3F34E97-AEB5-4EEC-B645-5DE0AF89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2805934-DD76-452B-817D-0ACF9010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58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2AD64D0-B6F7-4447-A088-288724957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E44CCEC-7F64-45C1-BB37-1B0FBCA58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C8DB04-FE68-47A3-B48C-0341DDF5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F1F2EB6-8442-4BC3-9AE9-3C88E4EC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68F2559-49A7-4D24-81F5-A87C02A3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8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F858A9-BCDF-420D-8A6C-BC79F0D4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A1A3B8-9DD6-40C7-944F-A1DF99456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E3AC1EB-A40D-42DA-BAC8-6BE979A5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36AE3D-CE0F-4247-B690-1B7BBC24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4237B1C-1195-4489-868D-0F3EA386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73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E757B7-F8BA-482E-8C80-950E6506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E57985D-2B95-4B23-9393-0CBD071BC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41F24DA-B5A3-4124-88AD-43CD7363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E0E2D3B-8202-4C39-9948-B778714F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2816A6-0728-4F54-AD20-C588A3F8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77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081908-785D-48E6-A5F9-199BB25C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8EF457-14BF-416A-9195-CCC833F35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AD6C500-65CA-44F8-B129-655AA73CE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38D04B1-90B6-4462-A6D5-0CD0FBD2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4CE499D-A996-43D0-97FD-60FC1973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9CC677-F952-441E-9143-A807FA76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003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DAF247-8F4B-4C46-AF0E-CBA9E338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46C1AFA-7D4C-411D-8E63-97052EE84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CB497D2-F9C1-4DDF-B3E9-5F8D8F04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F6DC3BC-D01F-4932-A000-F78BCB1CD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F3E3CA7-A847-45B6-A2C7-AE8F40CA2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5BE42E5A-4D6E-4935-84A2-63DC31A9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8D771FA-866C-4803-8227-6D536A40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AC05994-56AB-47ED-BABA-9DB209FA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343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84A9C9-B636-417B-8CFD-43B48AC7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7A367E8-0F08-45FD-B43F-BBA3207E6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70CFDFE-EAA7-455B-9D0C-FC970E97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AFCC9F3-B63C-4045-80E1-D12B9D31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397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E0F786F-07C3-401D-83F8-CC4A33F2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EEB5ACF-EEC4-4EE2-AD51-DBAFCC91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19DA9CF-F456-460B-A430-23403F90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826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43C54B-18E3-457D-A413-831AB38D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85E728-A362-41D4-96BE-57A2C58C4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89882E7-D389-4F61-ACCC-D756F8A1F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5409085-7A73-4E2E-9EB8-B03BC8BD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3843733-0615-4642-BC8B-FD962CC5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F9C3A9D-555D-4636-87BD-B38AB32B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784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B6F9C-A6BD-435B-B0D2-663FB4F4A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B2D3E32-678D-43E9-8026-B3117EDD2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3A1BB6C-A6D6-42C9-87AE-32D230D9A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EF76318-CF3C-461D-986B-9752550D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26586B6-4F17-4B95-BDF3-2295B25C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3507B0E-1EA0-4037-80C4-F689EDC8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382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33EA66B-C351-459B-8BA4-5D7F5021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0F8B7CF-C374-45E0-A913-D6617E1AB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55996E2-B757-4927-8407-BE3B917FF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F399-F9E0-4188-8FE5-A074822A9237}" type="datetimeFigureOut">
              <a:rPr lang="sl-SI" smtClean="0"/>
              <a:t>1. 02. 2022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EA6D7E-E713-4ED5-AFE5-4FB3686DF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7780824-A1BC-4A60-8372-F67FD026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AEBB-BA3D-44FF-954D-36C21B59A1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82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hsBVvlJjNt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6562"/>
            <a:ext cx="9868000" cy="6693937"/>
          </a:xfrm>
          <a:noFill/>
          <a:ln/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8016213" y="6021288"/>
            <a:ext cx="1851787" cy="50405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l-SI" dirty="0"/>
              <a:t>ŽIVALI</a:t>
            </a:r>
          </a:p>
        </p:txBody>
      </p:sp>
      <p:sp>
        <p:nvSpPr>
          <p:cNvPr id="2" name="Elipsa 1"/>
          <p:cNvSpPr/>
          <p:nvPr/>
        </p:nvSpPr>
        <p:spPr>
          <a:xfrm>
            <a:off x="4258914" y="482071"/>
            <a:ext cx="1103445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grada vsebine 2">
            <a:extLst>
              <a:ext uri="{FF2B5EF4-FFF2-40B4-BE49-F238E27FC236}">
                <a16:creationId xmlns:a16="http://schemas.microsoft.com/office/drawing/2014/main" id="{1B4A9BBC-4316-4E69-A489-E2A187A81D4A}"/>
              </a:ext>
            </a:extLst>
          </p:cNvPr>
          <p:cNvSpPr txBox="1">
            <a:spLocks/>
          </p:cNvSpPr>
          <p:nvPr/>
        </p:nvSpPr>
        <p:spPr>
          <a:xfrm>
            <a:off x="8189843" y="4746308"/>
            <a:ext cx="3737115" cy="579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ŠKOLJKE - DZ, str. 207</a:t>
            </a:r>
            <a:endParaRPr lang="sl-SI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4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39684" y="166081"/>
            <a:ext cx="11521113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sl-SI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ČUTILA:</a:t>
            </a:r>
            <a:r>
              <a:rPr lang="sl-SI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PREPROSTE OČI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na robovih školjke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  <a:p>
            <a:pPr algn="just"/>
            <a:endParaRPr lang="sl-SI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76" y="1812825"/>
            <a:ext cx="6588712" cy="407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7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4E2FF-BA55-4600-9FBD-0135AEDB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6586"/>
            <a:ext cx="10515600" cy="1325563"/>
          </a:xfrm>
        </p:spPr>
        <p:txBody>
          <a:bodyPr>
            <a:noAutofit/>
          </a:bodyPr>
          <a:lstStyle/>
          <a:p>
            <a:r>
              <a:rPr lang="sl-SI" sz="32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ZANIMIVOSTI</a:t>
            </a:r>
            <a:br>
              <a:rPr lang="sl-SI" sz="32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Veste, kako nastanejo biseri v školjkah?</a:t>
            </a:r>
            <a:br>
              <a:rPr lang="sl-SI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763D92-0CDF-4400-BEA7-24276F6F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3331"/>
            <a:ext cx="11734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sl-SI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Splošno prepričanje je, da biser nastane, ko v školjko pade zrno peska, vendar temu ni tako</a:t>
            </a:r>
            <a:r>
              <a:rPr lang="sl-SI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</a:p>
          <a:p>
            <a:pPr marL="0" indent="0">
              <a:buNone/>
            </a:pPr>
            <a:r>
              <a:rPr lang="sl-SI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školjčno lupino plenilec izvrta luknjo. Školjke se obvarujejo tako, da to mesto obdajo z biserovino in tam nastane biser. Naravni biseri skoraj nikoli niso povsem okrogli, ampak so nepravilnih oblik in majhni.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Školjka z biserom">
            <a:extLst>
              <a:ext uri="{FF2B5EF4-FFF2-40B4-BE49-F238E27FC236}">
                <a16:creationId xmlns:a16="http://schemas.microsoft.com/office/drawing/2014/main" id="{82630810-3151-4E66-A768-B5DFDD6D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330426"/>
            <a:ext cx="3547441" cy="340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22794F3-D3C7-4CEE-A8E5-8E0CE2D78645}"/>
              </a:ext>
            </a:extLst>
          </p:cNvPr>
          <p:cNvSpPr txBox="1"/>
          <p:nvPr/>
        </p:nvSpPr>
        <p:spPr>
          <a:xfrm>
            <a:off x="545824" y="44535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https://youtu.be/hsBVvlJjNtc</a:t>
            </a:r>
          </a:p>
        </p:txBody>
      </p:sp>
    </p:spTree>
    <p:extLst>
      <p:ext uri="{BB962C8B-B14F-4D97-AF65-F5344CB8AC3E}">
        <p14:creationId xmlns:p14="http://schemas.microsoft.com/office/powerpoint/2010/main" val="277388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43710B-1A98-4B10-BC77-FF14FF9B9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460651"/>
            <a:ext cx="10515600" cy="4351338"/>
          </a:xfrm>
        </p:spPr>
        <p:txBody>
          <a:bodyPr>
            <a:normAutofit/>
          </a:bodyPr>
          <a:lstStyle/>
          <a:p>
            <a:r>
              <a:rPr lang="sl-SI" sz="4400" dirty="0"/>
              <a:t>DZ, stran 225 </a:t>
            </a:r>
          </a:p>
          <a:p>
            <a:endParaRPr lang="sl-SI" sz="4400" dirty="0"/>
          </a:p>
          <a:p>
            <a:endParaRPr lang="sl-SI" sz="4400" dirty="0"/>
          </a:p>
          <a:p>
            <a:endParaRPr lang="sl-SI" sz="4400" dirty="0"/>
          </a:p>
          <a:p>
            <a:pPr marL="0" indent="0">
              <a:buNone/>
            </a:pPr>
            <a:r>
              <a:rPr lang="sl-SI" sz="4400" dirty="0"/>
              <a:t>Dopolni tabelo - ŠKOLJKE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728ABA-B852-4254-B230-83A1D9FFC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79" y="1560582"/>
            <a:ext cx="1219370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5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52739" y="391151"/>
            <a:ext cx="3353335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                                        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ŠKOLJKE</a:t>
            </a:r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610" y="0"/>
            <a:ext cx="3231527" cy="2995834"/>
          </a:xfrm>
          <a:prstGeom prst="rect">
            <a:avLst/>
          </a:prstGeom>
          <a:noFill/>
          <a:ln/>
        </p:spPr>
      </p:pic>
      <p:pic>
        <p:nvPicPr>
          <p:cNvPr id="83975" name="Picture 5" descr="Unio_picto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02" y="4331961"/>
            <a:ext cx="455051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6" descr="foto%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03" y="4149081"/>
            <a:ext cx="41910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14" y="230715"/>
            <a:ext cx="4678105" cy="232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451228" y="2813572"/>
            <a:ext cx="432011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MORSKI DATELJ/KAMNOŽERKA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344503" y="3484686"/>
            <a:ext cx="432011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JEZERSKA BREZZOBKA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5068" y="4505741"/>
            <a:ext cx="432011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POTOČNI ŠKRŽEK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32268" y="3134025"/>
            <a:ext cx="432011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LEŠČUR</a:t>
            </a:r>
          </a:p>
        </p:txBody>
      </p:sp>
      <p:sp>
        <p:nvSpPr>
          <p:cNvPr id="14" name="Ograda vsebine 2"/>
          <p:cNvSpPr txBox="1">
            <a:spLocks/>
          </p:cNvSpPr>
          <p:nvPr/>
        </p:nvSpPr>
        <p:spPr>
          <a:xfrm>
            <a:off x="3964945" y="2415955"/>
            <a:ext cx="3128921" cy="579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Predstavniki:</a:t>
            </a:r>
            <a:endParaRPr lang="sl-SI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5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36F42F-262D-4CF9-BAE8-FA4C9B9EC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328129"/>
            <a:ext cx="11698356" cy="4351338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Življenjski prostor: CELINSKE VODE in MORJE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Imajo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dvodelno lupino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ZUNANJE OGRODJE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), ki se stika v sklepu. Pri odpiranju in zapiranju lupine sodelujeta dve močni mišici.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E0B726E-8409-4F3D-B9F5-718DFD8F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1" y="3377742"/>
            <a:ext cx="2306802" cy="281379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E56DD34-38CC-4D99-B3FC-CBA0FAF8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61" y="3183792"/>
            <a:ext cx="4193486" cy="3007742"/>
          </a:xfrm>
          <a:prstGeom prst="rect">
            <a:avLst/>
          </a:prstGeom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5D46AF1-8CA0-45E5-B865-C23C5BB7E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830" y="3508081"/>
            <a:ext cx="4997170" cy="23427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95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36F42F-262D-4CF9-BAE8-FA4C9B9EC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328129"/>
            <a:ext cx="11698356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Školjke nimajo glave. Osrednji del je </a:t>
            </a:r>
            <a: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mišičasta noga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 katero se počasi premikajo. Nad nogo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imajo </a:t>
            </a:r>
            <a:r>
              <a:rPr lang="sl-SI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drobovnjak</a:t>
            </a:r>
            <a: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katerem so notranji organi.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E17C138-FA90-48C4-A0C2-A1DE9946F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09" y="2539097"/>
            <a:ext cx="6758608" cy="4150606"/>
          </a:xfrm>
          <a:prstGeom prst="rect">
            <a:avLst/>
          </a:prstGeom>
        </p:spPr>
      </p:pic>
      <p:pic>
        <p:nvPicPr>
          <p:cNvPr id="8" name="Picture 2" descr="Unio_pictorum">
            <a:extLst>
              <a:ext uri="{FF2B5EF4-FFF2-40B4-BE49-F238E27FC236}">
                <a16:creationId xmlns:a16="http://schemas.microsoft.com/office/drawing/2014/main" id="{26CB6A54-253C-465D-B4BA-E4F28D98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3368698"/>
            <a:ext cx="4638260" cy="23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59126A06-5663-47AD-8195-2C693EF0015E}"/>
              </a:ext>
            </a:extLst>
          </p:cNvPr>
          <p:cNvCxnSpPr>
            <a:cxnSpLocks/>
          </p:cNvCxnSpPr>
          <p:nvPr/>
        </p:nvCxnSpPr>
        <p:spPr>
          <a:xfrm flipV="1">
            <a:off x="2888974" y="5677960"/>
            <a:ext cx="145774" cy="55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Pravokotnik 10">
            <a:extLst>
              <a:ext uri="{FF2B5EF4-FFF2-40B4-BE49-F238E27FC236}">
                <a16:creationId xmlns:a16="http://schemas.microsoft.com/office/drawing/2014/main" id="{01727F96-2680-40F9-9778-52023D5F5180}"/>
              </a:ext>
            </a:extLst>
          </p:cNvPr>
          <p:cNvSpPr/>
          <p:nvPr/>
        </p:nvSpPr>
        <p:spPr>
          <a:xfrm>
            <a:off x="861391" y="6241774"/>
            <a:ext cx="3631096" cy="4479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Mišičasta noga</a:t>
            </a:r>
          </a:p>
        </p:txBody>
      </p:sp>
    </p:spTree>
    <p:extLst>
      <p:ext uri="{BB962C8B-B14F-4D97-AF65-F5344CB8AC3E}">
        <p14:creationId xmlns:p14="http://schemas.microsoft.com/office/powerpoint/2010/main" val="107633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D860D-5E03-441D-A6DA-617A339A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244984"/>
            <a:ext cx="10515600" cy="872105"/>
          </a:xfrm>
        </p:spPr>
        <p:txBody>
          <a:bodyPr/>
          <a:lstStyle/>
          <a:p>
            <a:r>
              <a:rPr lang="sl-SI" dirty="0"/>
              <a:t>KAKO SE ŠKOLJKE PREMIKAJO?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6918CD-F5C1-492E-88E7-1B3F76A8A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1269432"/>
            <a:ext cx="10515600" cy="4351338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https://www.youtube.com/watch?v=hsBVvlJjNtc</a:t>
            </a:r>
            <a:endParaRPr lang="sl-SI" dirty="0"/>
          </a:p>
          <a:p>
            <a:r>
              <a:rPr lang="sl-SI" dirty="0">
                <a:hlinkClick r:id="rId2"/>
              </a:rPr>
              <a:t>https://www.youtube.com/watch?v=hsBVvlJjNtc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0031115-FD04-4E4A-8D81-A5BE5CAA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3" y="3495525"/>
            <a:ext cx="6211956" cy="23572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B066C24-A054-4B30-87F7-5A36BE10D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749" y="3023453"/>
            <a:ext cx="3740068" cy="29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13360" y="221290"/>
            <a:ext cx="118063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PREHRANJEVANJE ŠKOLJKE</a:t>
            </a:r>
            <a:r>
              <a:rPr lang="sl-S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sl-SI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FILTRATORJI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precejajo vodo skozi škrge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in iz nje pobirajo drobne delce hrane. </a:t>
            </a:r>
          </a:p>
          <a:p>
            <a:pPr algn="just"/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Voda s temi delci pride v telo skozi 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dotekalko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in telo zapusti </a:t>
            </a:r>
            <a:r>
              <a:rPr lang="sl-S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skozi odtekalko.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163" y="3201178"/>
            <a:ext cx="7129133" cy="34355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A299F3B2-19E4-4AA9-A32C-4FF707D86E21}"/>
              </a:ext>
            </a:extLst>
          </p:cNvPr>
          <p:cNvSpPr/>
          <p:nvPr/>
        </p:nvSpPr>
        <p:spPr>
          <a:xfrm>
            <a:off x="2915478" y="3206723"/>
            <a:ext cx="530087" cy="3651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25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9956800" cy="70609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DIHALA: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5360" y="1052736"/>
            <a:ext cx="11233248" cy="4873752"/>
          </a:xfrm>
        </p:spPr>
        <p:txBody>
          <a:bodyPr>
            <a:normAutofit/>
          </a:bodyPr>
          <a:lstStyle/>
          <a:p>
            <a:pPr marL="45720" lvl="1" indent="0" algn="just">
              <a:spcBef>
                <a:spcPts val="600"/>
              </a:spcBef>
              <a:buSzPct val="70000"/>
              <a:buNone/>
              <a:defRPr/>
            </a:pP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ŠKRGE 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izmenjujejo dihalne pline in usmerjajo hrano proti ustom </a:t>
            </a:r>
          </a:p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  <a:defRPr/>
            </a:pP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466" name="Picture 2" descr="http://mss.svarog.si/biologija/econtent/multimedia/48/7870/00_podlaga_skolj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32" y="1990068"/>
            <a:ext cx="5360042" cy="33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3908494" y="5376503"/>
            <a:ext cx="1750633" cy="620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ŠKRGE</a:t>
            </a:r>
          </a:p>
        </p:txBody>
      </p:sp>
      <p:cxnSp>
        <p:nvCxnSpPr>
          <p:cNvPr id="7" name="Raven puščični povezovalnik 6"/>
          <p:cNvCxnSpPr>
            <a:cxnSpLocks/>
          </p:cNvCxnSpPr>
          <p:nvPr/>
        </p:nvCxnSpPr>
        <p:spPr>
          <a:xfrm flipV="1">
            <a:off x="4941888" y="3540102"/>
            <a:ext cx="743743" cy="18338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239351" y="3356992"/>
            <a:ext cx="960107" cy="1476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4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9956800" cy="70609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OBTOČILA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5361" y="1052736"/>
            <a:ext cx="11378868" cy="5493842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imajo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nesklenjen (odprt) krvožilni sistem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0249F40-F92A-4EC6-B12C-AF7723104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952" y="2272985"/>
            <a:ext cx="6758608" cy="4150606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018B53B7-D672-4107-853E-247304248DF5}"/>
              </a:ext>
            </a:extLst>
          </p:cNvPr>
          <p:cNvSpPr/>
          <p:nvPr/>
        </p:nvSpPr>
        <p:spPr>
          <a:xfrm>
            <a:off x="7180640" y="3429000"/>
            <a:ext cx="1274248" cy="4141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SRCE</a:t>
            </a:r>
          </a:p>
        </p:txBody>
      </p:sp>
    </p:spTree>
    <p:extLst>
      <p:ext uri="{BB962C8B-B14F-4D97-AF65-F5344CB8AC3E}">
        <p14:creationId xmlns:p14="http://schemas.microsoft.com/office/powerpoint/2010/main" val="250612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9956800" cy="706090"/>
          </a:xfrm>
        </p:spPr>
        <p:txBody>
          <a:bodyPr>
            <a:norm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ŽIVČEVJE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5361" y="1052736"/>
            <a:ext cx="11378868" cy="5493842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več </a:t>
            </a:r>
            <a:r>
              <a:rPr lang="sl-SI" u="sng" dirty="0">
                <a:latin typeface="Arial" panose="020B0604020202020204" pitchFamily="34" charset="0"/>
                <a:cs typeface="Arial" panose="020B0604020202020204" pitchFamily="34" charset="0"/>
              </a:rPr>
              <a:t>živčnih </a:t>
            </a:r>
            <a:r>
              <a:rPr lang="sl-SI" u="sng" dirty="0" err="1">
                <a:latin typeface="Arial" panose="020B0604020202020204" pitchFamily="34" charset="0"/>
                <a:cs typeface="Arial" panose="020B0604020202020204" pitchFamily="34" charset="0"/>
              </a:rPr>
              <a:t>vozljev</a:t>
            </a:r>
            <a:r>
              <a:rPr lang="sl-SI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med sabo </a:t>
            </a:r>
            <a:r>
              <a:rPr lang="sl-SI" u="sng" dirty="0">
                <a:latin typeface="Arial" panose="020B0604020202020204" pitchFamily="34" charset="0"/>
                <a:cs typeface="Arial" panose="020B0604020202020204" pitchFamily="34" charset="0"/>
              </a:rPr>
              <a:t>povezani z živčnimi vrvicami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defRPr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310938" y="1855229"/>
            <a:ext cx="960107" cy="261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EDC639E-4C35-4518-816C-B03194F6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7" y="2014219"/>
            <a:ext cx="7223126" cy="44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1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269</Words>
  <Application>Microsoft Office PowerPoint</Application>
  <PresentationFormat>Širokozaslonsko</PresentationFormat>
  <Paragraphs>45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Officeova tema</vt:lpstr>
      <vt:lpstr>PowerPointova predstavitev</vt:lpstr>
      <vt:lpstr>                                         ŠKOLJKE</vt:lpstr>
      <vt:lpstr>PowerPointova predstavitev</vt:lpstr>
      <vt:lpstr>PowerPointova predstavitev</vt:lpstr>
      <vt:lpstr>KAKO SE ŠKOLJKE PREMIKAJO?</vt:lpstr>
      <vt:lpstr>PowerPointova predstavitev</vt:lpstr>
      <vt:lpstr>DIHALA:</vt:lpstr>
      <vt:lpstr>OBTOČILA</vt:lpstr>
      <vt:lpstr>ŽIVČEVJE</vt:lpstr>
      <vt:lpstr>PowerPointova predstavitev</vt:lpstr>
      <vt:lpstr>ZANIMIVOSTI Veste, kako nastanejo biseri v školjkah?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VesnaŠ</dc:creator>
  <cp:lastModifiedBy>VesnaŠ</cp:lastModifiedBy>
  <cp:revision>3</cp:revision>
  <dcterms:created xsi:type="dcterms:W3CDTF">2022-02-01T07:29:37Z</dcterms:created>
  <dcterms:modified xsi:type="dcterms:W3CDTF">2022-02-01T07:58:30Z</dcterms:modified>
</cp:coreProperties>
</file>