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9" r:id="rId3"/>
    <p:sldId id="273" r:id="rId4"/>
    <p:sldId id="274" r:id="rId5"/>
    <p:sldId id="275" r:id="rId6"/>
    <p:sldId id="276" r:id="rId7"/>
    <p:sldId id="301" r:id="rId8"/>
    <p:sldId id="269" r:id="rId9"/>
    <p:sldId id="279" r:id="rId10"/>
    <p:sldId id="281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BCC54-C28A-4A2E-8497-9F96ED147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C9E0E9F-7571-49C0-A849-03DA58469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A8335A-537E-4DA7-82DA-D4C58E53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927D905-5ED8-4AB8-9718-537A0282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0C6896D-2AE0-4677-8D89-B3546306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485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FCB2CF-2A09-469A-946F-C68C53D1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AC60C6C-1906-49EF-B0D4-AEDAE8F4A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212BBF6-AD0D-4996-B171-2C6440B9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E43F7F3-85EB-46F2-90F5-6CA0926E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4898AB0-9972-47B8-BE0C-DD206856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666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AEE47FB-3E49-44E2-B5E6-A211F6A9B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E53919D-A586-4540-88CE-72A6DE8EB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08140B-E99B-4D36-BB15-FDD98621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CEF47F4-2AFF-4231-8885-F421F224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8183920-CC51-41DF-A2CC-5481E6AF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72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874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027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14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539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200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3174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967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31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C45267-5667-4074-9A8E-432E5009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EFD158-4FDE-4342-BFDB-808811A0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3D2825-A6F9-4421-AF60-2631148F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7CC489-58E1-402F-BC81-8E35724E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8736FC3-2D8E-455A-9D7E-D854F9B7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3343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2447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615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642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353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280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8817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3046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318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719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B5C9D0-CD44-45F2-9342-C742908A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B5613F-A2C8-4CCB-A29D-ACD3D4484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42C335-E769-4266-8887-00522865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B867FEA-292D-414E-9CBF-A72BA274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E820E4C-5437-455F-BDCF-5A8327F1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730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539ED9-B8FA-4632-962F-ABBDA8AE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7A92DC-8ABF-4C1A-A346-76E51D847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C0F481-D1C8-4318-8864-5180F618B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7159F84-DF37-48B3-AAF7-1F787E57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D32338B-3A17-4DC8-8DAD-36B75CDE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D696A45-5E96-4AD0-ADE5-88B25859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905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F77F4D-1ACC-41BA-A460-69ED5101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C216D58-4550-414B-8C2A-8A92AC728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4469C3A-2F6F-4EBE-BF72-F9C16C149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F5820C6-4B77-4F4B-AB5F-E64EAC07C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C46330A-799A-413C-A5C3-9CB48522B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154F8C6-FD02-4283-A071-BA04E00D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1D77355-DC32-4BBD-BA33-52E83DD4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996AF3B-C349-4B3E-94EB-8863B7D9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180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8CC47F-5FC1-4B0A-A035-9352FD8B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3DBE615-EB33-44C3-9F80-AFF36908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FF26B62-EF3F-41CF-B8A3-582F2833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F19A04-356B-48CD-B599-7C3E689B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355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81951AE-B8B3-4507-9748-9E747355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6511256-7B03-4E13-844E-DC9C26B9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F5B3C7E-37AF-4382-AD6A-B4E76722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476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AA3E4A-3023-4E21-AC28-783CCBFF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C61B31-7FA5-4D03-B080-FF8A6EECA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F26C964-AABB-41FA-B1A1-2F44915AD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8B6174E-3B58-4113-A4A6-AEF432C0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12FCE94-EBEB-4A39-A6A6-04039A42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5FADDAD-A7AC-4B0F-87AE-F1A26C1C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67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866731-1B84-43DF-BF78-BBF8519B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FCCDACA-6EA0-4EA8-ACD5-ABBF3287F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DC892CF-14CD-45A7-9967-984DFD1C6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B9D14CE-844F-4544-A6CD-212CEB6C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6168729-5636-464A-AA43-4997C961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B964924-D995-44B8-9B1A-12E82234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271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A513CBF-E2FE-4B89-837F-4E3C6C15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6AFAC63-913B-476E-B4C6-53772BD41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FE3113B-60D4-4B1E-B9F3-0E7F3B1D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C77B98F-0261-471F-ADCF-E4512DDF9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544E6F-D28E-4DA1-A6BE-1FB959D78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751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B13C300-13E5-443A-AC45-F4C4F55B4AE6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926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E519A71-35FD-4FD4-9FAB-83C541C1C8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35658" y="775046"/>
            <a:ext cx="10320683" cy="15705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NIHČE NE VE ZAGOTOVO, KAKO SE JE ŽIVLJENJE NA ZEMLJI ZAČELO</a:t>
            </a:r>
          </a:p>
        </p:txBody>
      </p:sp>
      <p:pic>
        <p:nvPicPr>
          <p:cNvPr id="3" name="Picture 5" descr="bigbang">
            <a:extLst>
              <a:ext uri="{FF2B5EF4-FFF2-40B4-BE49-F238E27FC236}">
                <a16:creationId xmlns:a16="http://schemas.microsoft.com/office/drawing/2014/main" id="{AEAFDB27-9D9D-410A-8BD6-87AEA730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658" y="2472979"/>
            <a:ext cx="367188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0FBD30F-B8D2-4D50-986F-A867ED272A20}"/>
              </a:ext>
            </a:extLst>
          </p:cNvPr>
          <p:cNvSpPr txBox="1"/>
          <p:nvPr/>
        </p:nvSpPr>
        <p:spPr>
          <a:xfrm>
            <a:off x="4784035" y="3589036"/>
            <a:ext cx="66923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Vesolje naj bi se razvilo pred </a:t>
            </a:r>
            <a:r>
              <a:rPr lang="sl-SI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milijardami let</a:t>
            </a:r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veliki</a:t>
            </a:r>
            <a:r>
              <a:rPr lang="de-DE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pok (</a:t>
            </a:r>
            <a:r>
              <a:rPr lang="de-DE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de-DE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bang)</a:t>
            </a:r>
            <a:r>
              <a:rPr lang="de-DE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fizikalna</a:t>
            </a:r>
            <a:r>
              <a:rPr lang="de-DE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evolucija</a:t>
            </a:r>
            <a:r>
              <a:rPr lang="de-DE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sveta</a:t>
            </a:r>
            <a:r>
              <a:rPr lang="sl-SI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A28942E8-7A85-40AD-9A63-959A43EEB3CF}"/>
              </a:ext>
            </a:extLst>
          </p:cNvPr>
          <p:cNvSpPr/>
          <p:nvPr/>
        </p:nvSpPr>
        <p:spPr>
          <a:xfrm>
            <a:off x="8130209" y="5643695"/>
            <a:ext cx="352507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366302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7308" y="271145"/>
            <a:ext cx="11806646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Zemlja je nastala pred približno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 milijardami let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– bila je žareča krogla (ni bilo življenja, voda izhlapi).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377" y="1228148"/>
            <a:ext cx="1855528" cy="191427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401DF15-D37D-42C8-B838-4ABD355419F2}"/>
              </a:ext>
            </a:extLst>
          </p:cNvPr>
          <p:cNvGrpSpPr>
            <a:grpSpLocks/>
          </p:cNvGrpSpPr>
          <p:nvPr/>
        </p:nvGrpSpPr>
        <p:grpSpPr bwMode="auto">
          <a:xfrm>
            <a:off x="200297" y="2014329"/>
            <a:ext cx="11077303" cy="4608437"/>
            <a:chOff x="480" y="1296"/>
            <a:chExt cx="5600" cy="2831"/>
          </a:xfrm>
        </p:grpSpPr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F7C4ABCE-D607-4EE2-A996-7DDF5A9D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1917"/>
              <a:ext cx="768" cy="144"/>
            </a:xfrm>
            <a:prstGeom prst="callout2">
              <a:avLst>
                <a:gd name="adj1" fmla="val 50000"/>
                <a:gd name="adj2" fmla="val -6250"/>
                <a:gd name="adj3" fmla="val 50000"/>
                <a:gd name="adj4" fmla="val -13801"/>
                <a:gd name="adj5" fmla="val 1224306"/>
                <a:gd name="adj6" fmla="val -1380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nastanek Zemlje</a:t>
              </a:r>
              <a:endParaRPr lang="en-GB" sz="1200">
                <a:latin typeface="Calibri" pitchFamily="34" charset="0"/>
              </a:endParaRPr>
            </a:p>
          </p:txBody>
        </p:sp>
        <p:pic>
          <p:nvPicPr>
            <p:cNvPr id="7" name="Picture 6" descr="apollo17_earth">
              <a:extLst>
                <a:ext uri="{FF2B5EF4-FFF2-40B4-BE49-F238E27FC236}">
                  <a16:creationId xmlns:a16="http://schemas.microsoft.com/office/drawing/2014/main" id="{55C59601-9C43-4A0B-93EC-915D0A7E5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87" y="1296"/>
              <a:ext cx="568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simulation early earth">
              <a:extLst>
                <a:ext uri="{FF2B5EF4-FFF2-40B4-BE49-F238E27FC236}">
                  <a16:creationId xmlns:a16="http://schemas.microsoft.com/office/drawing/2014/main" id="{1D1F16D5-9749-4759-8225-5182882FD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6000"/>
            </a:blip>
            <a:srcRect/>
            <a:stretch>
              <a:fillRect/>
            </a:stretch>
          </p:blipFill>
          <p:spPr bwMode="auto">
            <a:xfrm>
              <a:off x="656" y="1298"/>
              <a:ext cx="607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B2C46489-498F-4B2F-B89E-1C8467166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2030"/>
              <a:ext cx="932" cy="89"/>
            </a:xfrm>
            <a:prstGeom prst="callout2">
              <a:avLst>
                <a:gd name="adj1" fmla="val 80898"/>
                <a:gd name="adj2" fmla="val -5148"/>
                <a:gd name="adj3" fmla="val 80898"/>
                <a:gd name="adj4" fmla="val -10838"/>
                <a:gd name="adj5" fmla="val 1848315"/>
                <a:gd name="adj6" fmla="val -10838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večcelične živali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AA7D3BBD-E28C-4639-9C44-9981C3A49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" y="3659"/>
              <a:ext cx="28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1" name="AutoShape 10">
              <a:extLst>
                <a:ext uri="{FF2B5EF4-FFF2-40B4-BE49-F238E27FC236}">
                  <a16:creationId xmlns:a16="http://schemas.microsoft.com/office/drawing/2014/main" id="{87C9B953-4DC8-4D7F-9C21-DF0DE04F7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2312"/>
              <a:ext cx="859" cy="192"/>
            </a:xfrm>
            <a:prstGeom prst="callout2">
              <a:avLst>
                <a:gd name="adj1" fmla="val 37500"/>
                <a:gd name="adj2" fmla="val -5588"/>
                <a:gd name="adj3" fmla="val 37500"/>
                <a:gd name="adj4" fmla="val -18162"/>
                <a:gd name="adj5" fmla="val 707815"/>
                <a:gd name="adj6" fmla="val -18162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sl-SI" sz="1200">
                  <a:latin typeface="Calibri" pitchFamily="34" charset="0"/>
                </a:rPr>
                <a:t>nastanek oceanov in kontinentov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12" name="AutoShape 11">
              <a:extLst>
                <a:ext uri="{FF2B5EF4-FFF2-40B4-BE49-F238E27FC236}">
                  <a16:creationId xmlns:a16="http://schemas.microsoft.com/office/drawing/2014/main" id="{74F74677-0D71-4AC7-8D6C-C24EAA7FF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" y="1895"/>
              <a:ext cx="960" cy="144"/>
            </a:xfrm>
            <a:prstGeom prst="callout2">
              <a:avLst>
                <a:gd name="adj1" fmla="val 50000"/>
                <a:gd name="adj2" fmla="val -5000"/>
                <a:gd name="adj3" fmla="val 50000"/>
                <a:gd name="adj4" fmla="val -10315"/>
                <a:gd name="adj5" fmla="val 1240278"/>
                <a:gd name="adj6" fmla="val -1041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večcelične rastline</a:t>
              </a:r>
              <a:endParaRPr lang="en-GB" sz="1200">
                <a:latin typeface="Calibri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978589-56F7-4EB3-A332-ACCEC4E1C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" y="2816"/>
              <a:ext cx="1309" cy="844"/>
              <a:chOff x="1035" y="1584"/>
              <a:chExt cx="1309" cy="844"/>
            </a:xfrm>
          </p:grpSpPr>
          <p:sp>
            <p:nvSpPr>
              <p:cNvPr id="60" name="AutoShape 13">
                <a:extLst>
                  <a:ext uri="{FF2B5EF4-FFF2-40B4-BE49-F238E27FC236}">
                    <a16:creationId xmlns:a16="http://schemas.microsoft.com/office/drawing/2014/main" id="{48283044-7B84-4AE0-9763-C2A6BB363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1584"/>
                <a:ext cx="1104" cy="144"/>
              </a:xfrm>
              <a:prstGeom prst="callout2">
                <a:avLst>
                  <a:gd name="adj1" fmla="val 50000"/>
                  <a:gd name="adj2" fmla="val -4347"/>
                  <a:gd name="adj3" fmla="val 50000"/>
                  <a:gd name="adj4" fmla="val -10144"/>
                  <a:gd name="adj5" fmla="val 590278"/>
                  <a:gd name="adj6" fmla="val -10144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lnSpc>
                    <a:spcPct val="80000"/>
                  </a:lnSpc>
                </a:pPr>
                <a:r>
                  <a:rPr lang="sl-SI" sz="1200">
                    <a:solidFill>
                      <a:srgbClr val="FF0000"/>
                    </a:solidFill>
                    <a:latin typeface="Calibri" pitchFamily="34" charset="0"/>
                  </a:rPr>
                  <a:t>prvi organizmi</a:t>
                </a:r>
                <a:br>
                  <a:rPr lang="sl-SI" sz="1200">
                    <a:solidFill>
                      <a:srgbClr val="FF0000"/>
                    </a:solidFill>
                    <a:latin typeface="Calibri" pitchFamily="34" charset="0"/>
                  </a:rPr>
                </a:br>
                <a:r>
                  <a:rPr lang="sl-SI" sz="1200">
                    <a:solidFill>
                      <a:srgbClr val="FF0000"/>
                    </a:solidFill>
                    <a:latin typeface="Calibri" pitchFamily="34" charset="0"/>
                  </a:rPr>
                  <a:t>(preprosti prokarionti)</a:t>
                </a:r>
                <a:endParaRPr lang="en-GB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" name="Line 14">
                <a:extLst>
                  <a:ext uri="{FF2B5EF4-FFF2-40B4-BE49-F238E27FC236}">
                    <a16:creationId xmlns:a16="http://schemas.microsoft.com/office/drawing/2014/main" id="{FE26C93B-10EA-4140-9CB4-8DCE484C7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5" y="2428"/>
                <a:ext cx="18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sl-SI"/>
              </a:p>
            </p:txBody>
          </p:sp>
        </p:grp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0C464472-692F-447A-8430-E0B7FAAA2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6" y="3168"/>
              <a:ext cx="1289" cy="492"/>
              <a:chOff x="1247" y="1872"/>
              <a:chExt cx="1289" cy="556"/>
            </a:xfrm>
          </p:grpSpPr>
          <p:sp>
            <p:nvSpPr>
              <p:cNvPr id="58" name="AutoShape 16">
                <a:extLst>
                  <a:ext uri="{FF2B5EF4-FFF2-40B4-BE49-F238E27FC236}">
                    <a16:creationId xmlns:a16="http://schemas.microsoft.com/office/drawing/2014/main" id="{AEA43645-1F74-4C6E-8A19-B2E9FF989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2" y="1872"/>
                <a:ext cx="1104" cy="136"/>
              </a:xfrm>
              <a:prstGeom prst="callout2">
                <a:avLst>
                  <a:gd name="adj1" fmla="val 52940"/>
                  <a:gd name="adj2" fmla="val -4347"/>
                  <a:gd name="adj3" fmla="val 52940"/>
                  <a:gd name="adj4" fmla="val -8606"/>
                  <a:gd name="adj5" fmla="val 416176"/>
                  <a:gd name="adj6" fmla="val -8606"/>
                </a:avLst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sl-SI" sz="1200">
                    <a:solidFill>
                      <a:srgbClr val="00CC00"/>
                    </a:solidFill>
                    <a:latin typeface="Calibri" pitchFamily="34" charset="0"/>
                  </a:rPr>
                  <a:t>fotosintezni</a:t>
                </a:r>
                <a:br>
                  <a:rPr lang="sl-SI" sz="1200">
                    <a:solidFill>
                      <a:srgbClr val="00CC00"/>
                    </a:solidFill>
                    <a:latin typeface="Calibri" pitchFamily="34" charset="0"/>
                  </a:rPr>
                </a:br>
                <a:r>
                  <a:rPr lang="sl-SI" sz="1200">
                    <a:solidFill>
                      <a:srgbClr val="00CC00"/>
                    </a:solidFill>
                    <a:latin typeface="Calibri" pitchFamily="34" charset="0"/>
                  </a:rPr>
                  <a:t>prokarionti</a:t>
                </a:r>
                <a:endParaRPr lang="en-GB" sz="1200">
                  <a:solidFill>
                    <a:srgbClr val="00CC00"/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Line 17">
                <a:extLst>
                  <a:ext uri="{FF2B5EF4-FFF2-40B4-BE49-F238E27FC236}">
                    <a16:creationId xmlns:a16="http://schemas.microsoft.com/office/drawing/2014/main" id="{202F70FB-239F-445E-9F9C-27B85BB2C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7" y="2428"/>
                <a:ext cx="16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sl-SI"/>
              </a:p>
            </p:txBody>
          </p:sp>
        </p:grpSp>
        <p:sp>
          <p:nvSpPr>
            <p:cNvPr id="15" name="AutoShape 18">
              <a:extLst>
                <a:ext uri="{FF2B5EF4-FFF2-40B4-BE49-F238E27FC236}">
                  <a16:creationId xmlns:a16="http://schemas.microsoft.com/office/drawing/2014/main" id="{0D2013A1-C3FA-46A0-8A04-0C659363A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252"/>
              <a:ext cx="576" cy="251"/>
            </a:xfrm>
            <a:prstGeom prst="callout2">
              <a:avLst>
                <a:gd name="adj1" fmla="val 28685"/>
                <a:gd name="adj2" fmla="val -8333"/>
                <a:gd name="adj3" fmla="val 28685"/>
                <a:gd name="adj4" fmla="val -16319"/>
                <a:gd name="adj5" fmla="val 167329"/>
                <a:gd name="adj6" fmla="val -16319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sl-SI" sz="1200">
                  <a:solidFill>
                    <a:srgbClr val="FF0000"/>
                  </a:solidFill>
                  <a:latin typeface="Calibri" pitchFamily="34" charset="0"/>
                </a:rPr>
                <a:t>enocelični</a:t>
              </a:r>
              <a:br>
                <a:rPr lang="sl-SI" sz="1200">
                  <a:solidFill>
                    <a:srgbClr val="FF0000"/>
                  </a:solidFill>
                  <a:latin typeface="Calibri" pitchFamily="34" charset="0"/>
                </a:rPr>
              </a:br>
              <a:r>
                <a:rPr lang="sl-SI" sz="1200">
                  <a:solidFill>
                    <a:srgbClr val="FF0000"/>
                  </a:solidFill>
                  <a:latin typeface="Calibri" pitchFamily="34" charset="0"/>
                </a:rPr>
                <a:t>evkarionti</a:t>
              </a:r>
              <a:endParaRPr lang="en-GB" sz="12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6" name="Line 19">
              <a:extLst>
                <a:ext uri="{FF2B5EF4-FFF2-40B4-BE49-F238E27FC236}">
                  <a16:creationId xmlns:a16="http://schemas.microsoft.com/office/drawing/2014/main" id="{C4131580-C5A8-4AB2-9150-7BA0AD4A5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4" y="3660"/>
              <a:ext cx="1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7" name="AutoShape 20">
              <a:extLst>
                <a:ext uri="{FF2B5EF4-FFF2-40B4-BE49-F238E27FC236}">
                  <a16:creationId xmlns:a16="http://schemas.microsoft.com/office/drawing/2014/main" id="{A7773D10-71C0-432F-A33E-C09066AF0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3156"/>
              <a:ext cx="598" cy="144"/>
            </a:xfrm>
            <a:prstGeom prst="callout2">
              <a:avLst>
                <a:gd name="adj1" fmla="val 50000"/>
                <a:gd name="adj2" fmla="val -8028"/>
                <a:gd name="adj3" fmla="val 50000"/>
                <a:gd name="adj4" fmla="val -17894"/>
                <a:gd name="adj5" fmla="val 346528"/>
                <a:gd name="adj6" fmla="val -19065"/>
              </a:avLst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solidFill>
                    <a:srgbClr val="00CC00"/>
                  </a:solidFill>
                  <a:latin typeface="Calibri" pitchFamily="34" charset="0"/>
                </a:rPr>
                <a:t>fotosintezni enocelični</a:t>
              </a:r>
              <a:br>
                <a:rPr lang="sl-SI" sz="1200">
                  <a:solidFill>
                    <a:srgbClr val="00CC00"/>
                  </a:solidFill>
                  <a:latin typeface="Calibri" pitchFamily="34" charset="0"/>
                </a:rPr>
              </a:br>
              <a:r>
                <a:rPr lang="sl-SI" sz="1200">
                  <a:solidFill>
                    <a:srgbClr val="00CC00"/>
                  </a:solidFill>
                  <a:latin typeface="Calibri" pitchFamily="34" charset="0"/>
                </a:rPr>
                <a:t>evkarionti</a:t>
              </a:r>
              <a:endParaRPr lang="en-GB" sz="1200">
                <a:solidFill>
                  <a:srgbClr val="00CC00"/>
                </a:solidFill>
                <a:latin typeface="Calibri" pitchFamily="34" charset="0"/>
              </a:endParaRP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C7FAF1C9-4FF7-4812-961C-BEC506BE8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" y="3660"/>
              <a:ext cx="16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9" name="AutoShape 22">
              <a:extLst>
                <a:ext uri="{FF2B5EF4-FFF2-40B4-BE49-F238E27FC236}">
                  <a16:creationId xmlns:a16="http://schemas.microsoft.com/office/drawing/2014/main" id="{9813FC9A-77C0-4B65-988B-2E1D73B7E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2125"/>
              <a:ext cx="746" cy="122"/>
            </a:xfrm>
            <a:prstGeom prst="callout2">
              <a:avLst>
                <a:gd name="adj1" fmla="val 59019"/>
                <a:gd name="adj2" fmla="val -6435"/>
                <a:gd name="adj3" fmla="val 59019"/>
                <a:gd name="adj4" fmla="val -12602"/>
                <a:gd name="adj5" fmla="val 1269671"/>
                <a:gd name="adj6" fmla="val -12602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 dirty="0">
                  <a:latin typeface="Calibri" pitchFamily="34" charset="0"/>
                </a:rPr>
                <a:t>vretenčarji</a:t>
              </a:r>
              <a:endParaRPr lang="en-GB" sz="1200" dirty="0">
                <a:latin typeface="Calibri" pitchFamily="34" charset="0"/>
              </a:endParaRPr>
            </a:p>
          </p:txBody>
        </p:sp>
        <p:sp>
          <p:nvSpPr>
            <p:cNvPr id="20" name="AutoShape 23">
              <a:extLst>
                <a:ext uri="{FF2B5EF4-FFF2-40B4-BE49-F238E27FC236}">
                  <a16:creationId xmlns:a16="http://schemas.microsoft.com/office/drawing/2014/main" id="{97A21D64-D7AF-411B-A3C5-183DEE77D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2251"/>
              <a:ext cx="369" cy="122"/>
            </a:xfrm>
            <a:prstGeom prst="callout2">
              <a:avLst>
                <a:gd name="adj1" fmla="val 59019"/>
                <a:gd name="adj2" fmla="val -13009"/>
                <a:gd name="adj3" fmla="val 59019"/>
                <a:gd name="adj4" fmla="val -21139"/>
                <a:gd name="adj5" fmla="val 1167213"/>
                <a:gd name="adj6" fmla="val -2168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glive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21" name="AutoShape 24">
              <a:extLst>
                <a:ext uri="{FF2B5EF4-FFF2-40B4-BE49-F238E27FC236}">
                  <a16:creationId xmlns:a16="http://schemas.microsoft.com/office/drawing/2014/main" id="{8F16A748-BF9E-4B08-9D06-7323E9A72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2386"/>
              <a:ext cx="878" cy="111"/>
            </a:xfrm>
            <a:prstGeom prst="callout2">
              <a:avLst>
                <a:gd name="adj1" fmla="val 64866"/>
                <a:gd name="adj2" fmla="val -5468"/>
                <a:gd name="adj3" fmla="val 64866"/>
                <a:gd name="adj4" fmla="val -11847"/>
                <a:gd name="adj5" fmla="val 1167569"/>
                <a:gd name="adj6" fmla="val -1184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kopenske rastline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22" name="AutoShape 25">
              <a:extLst>
                <a:ext uri="{FF2B5EF4-FFF2-40B4-BE49-F238E27FC236}">
                  <a16:creationId xmlns:a16="http://schemas.microsoft.com/office/drawing/2014/main" id="{F1570E1D-25AB-4DD9-8C0D-CECF4C13E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2491"/>
              <a:ext cx="884" cy="141"/>
            </a:xfrm>
            <a:prstGeom prst="callout2">
              <a:avLst>
                <a:gd name="adj1" fmla="val 51065"/>
                <a:gd name="adj2" fmla="val -5431"/>
                <a:gd name="adj3" fmla="val 51065"/>
                <a:gd name="adj4" fmla="val -11426"/>
                <a:gd name="adj5" fmla="val 844681"/>
                <a:gd name="adj6" fmla="val -1142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vaskularne rastline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23" name="AutoShape 26">
              <a:extLst>
                <a:ext uri="{FF2B5EF4-FFF2-40B4-BE49-F238E27FC236}">
                  <a16:creationId xmlns:a16="http://schemas.microsoft.com/office/drawing/2014/main" id="{6EAF6F5B-34A5-4066-AED3-85CB89A6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2644"/>
              <a:ext cx="773" cy="117"/>
            </a:xfrm>
            <a:prstGeom prst="callout2">
              <a:avLst>
                <a:gd name="adj1" fmla="val 61537"/>
                <a:gd name="adj2" fmla="val -6208"/>
                <a:gd name="adj3" fmla="val 61537"/>
                <a:gd name="adj4" fmla="val -16042"/>
                <a:gd name="adj5" fmla="val 887181"/>
                <a:gd name="adj6" fmla="val -16042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kopenske živali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24" name="AutoShape 27">
              <a:extLst>
                <a:ext uri="{FF2B5EF4-FFF2-40B4-BE49-F238E27FC236}">
                  <a16:creationId xmlns:a16="http://schemas.microsoft.com/office/drawing/2014/main" id="{4FFF59EF-22B8-4CDA-B188-4D2A9050E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2763"/>
              <a:ext cx="590" cy="135"/>
            </a:xfrm>
            <a:prstGeom prst="callout2">
              <a:avLst>
                <a:gd name="adj1" fmla="val 53333"/>
                <a:gd name="adj2" fmla="val -8134"/>
                <a:gd name="adj3" fmla="val 53333"/>
                <a:gd name="adj4" fmla="val -12713"/>
                <a:gd name="adj5" fmla="val 680741"/>
                <a:gd name="adj6" fmla="val -1305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semenke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25" name="AutoShape 28">
              <a:extLst>
                <a:ext uri="{FF2B5EF4-FFF2-40B4-BE49-F238E27FC236}">
                  <a16:creationId xmlns:a16="http://schemas.microsoft.com/office/drawing/2014/main" id="{9DDD1E67-67D2-40A7-8BE2-68BFD361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869"/>
              <a:ext cx="527" cy="123"/>
            </a:xfrm>
            <a:prstGeom prst="callout2">
              <a:avLst>
                <a:gd name="adj1" fmla="val 58537"/>
                <a:gd name="adj2" fmla="val -9106"/>
                <a:gd name="adj3" fmla="val 58537"/>
                <a:gd name="adj4" fmla="val -15750"/>
                <a:gd name="adj5" fmla="val 660162"/>
                <a:gd name="adj6" fmla="val -1575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plazilci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26" name="AutoShape 29">
              <a:extLst>
                <a:ext uri="{FF2B5EF4-FFF2-40B4-BE49-F238E27FC236}">
                  <a16:creationId xmlns:a16="http://schemas.microsoft.com/office/drawing/2014/main" id="{BB882A55-15C8-4E7B-A0F1-1E1547045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8" y="3288"/>
              <a:ext cx="681" cy="122"/>
            </a:xfrm>
            <a:prstGeom prst="callout2">
              <a:avLst>
                <a:gd name="adj1" fmla="val 59019"/>
                <a:gd name="adj2" fmla="val -7046"/>
                <a:gd name="adj3" fmla="val 59019"/>
                <a:gd name="adj4" fmla="val -17329"/>
                <a:gd name="adj5" fmla="val 322130"/>
                <a:gd name="adj6" fmla="val -17769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kritosemenke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27" name="AutoShape 30">
              <a:extLst>
                <a:ext uri="{FF2B5EF4-FFF2-40B4-BE49-F238E27FC236}">
                  <a16:creationId xmlns:a16="http://schemas.microsoft.com/office/drawing/2014/main" id="{CEA917BF-1FD0-43CB-AD30-7F187239B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" y="3513"/>
              <a:ext cx="727" cy="123"/>
            </a:xfrm>
            <a:prstGeom prst="callout2">
              <a:avLst>
                <a:gd name="adj1" fmla="val 58537"/>
                <a:gd name="adj2" fmla="val -6602"/>
                <a:gd name="adj3" fmla="val 58537"/>
                <a:gd name="adj4" fmla="val -13481"/>
                <a:gd name="adj5" fmla="val 135773"/>
                <a:gd name="adj6" fmla="val -1348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sodobni človek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28" name="AutoShape 31">
              <a:extLst>
                <a:ext uri="{FF2B5EF4-FFF2-40B4-BE49-F238E27FC236}">
                  <a16:creationId xmlns:a16="http://schemas.microsoft.com/office/drawing/2014/main" id="{30B5A42F-34E0-4DE0-95A9-53F1D561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085"/>
              <a:ext cx="444" cy="103"/>
            </a:xfrm>
            <a:prstGeom prst="callout2">
              <a:avLst>
                <a:gd name="adj1" fmla="val 69903"/>
                <a:gd name="adj2" fmla="val -10810"/>
                <a:gd name="adj3" fmla="val 69903"/>
                <a:gd name="adj4" fmla="val -24773"/>
                <a:gd name="adj5" fmla="val 578639"/>
                <a:gd name="adj6" fmla="val -2477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sesalci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29" name="AutoShape 32">
              <a:extLst>
                <a:ext uri="{FF2B5EF4-FFF2-40B4-BE49-F238E27FC236}">
                  <a16:creationId xmlns:a16="http://schemas.microsoft.com/office/drawing/2014/main" id="{EBF8E7EA-41C9-4B8D-A3A0-A25FECC30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3203"/>
              <a:ext cx="330" cy="99"/>
            </a:xfrm>
            <a:prstGeom prst="callout2">
              <a:avLst>
                <a:gd name="adj1" fmla="val 72727"/>
                <a:gd name="adj2" fmla="val -14546"/>
                <a:gd name="adj3" fmla="val 72727"/>
                <a:gd name="adj4" fmla="val -28181"/>
                <a:gd name="adj5" fmla="val 481819"/>
                <a:gd name="adj6" fmla="val -2818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ptiči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30" name="AutoShape 33">
              <a:extLst>
                <a:ext uri="{FF2B5EF4-FFF2-40B4-BE49-F238E27FC236}">
                  <a16:creationId xmlns:a16="http://schemas.microsoft.com/office/drawing/2014/main" id="{77D75F73-8ECA-4E12-AB84-013AAD2AF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2977"/>
              <a:ext cx="689" cy="103"/>
            </a:xfrm>
            <a:prstGeom prst="callout2">
              <a:avLst>
                <a:gd name="adj1" fmla="val 69903"/>
                <a:gd name="adj2" fmla="val -6968"/>
                <a:gd name="adj3" fmla="val 69903"/>
                <a:gd name="adj4" fmla="val -13208"/>
                <a:gd name="adj5" fmla="val 683495"/>
                <a:gd name="adj6" fmla="val -13208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dinozavri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31" name="AutoShape 34">
              <a:extLst>
                <a:ext uri="{FF2B5EF4-FFF2-40B4-BE49-F238E27FC236}">
                  <a16:creationId xmlns:a16="http://schemas.microsoft.com/office/drawing/2014/main" id="{88DF797C-7C43-4F87-8F86-BBFAA64FD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3398"/>
              <a:ext cx="479" cy="150"/>
            </a:xfrm>
            <a:prstGeom prst="callout2">
              <a:avLst>
                <a:gd name="adj1" fmla="val 48000"/>
                <a:gd name="adj2" fmla="val -10023"/>
                <a:gd name="adj3" fmla="val 48000"/>
                <a:gd name="adj4" fmla="val -20042"/>
                <a:gd name="adj5" fmla="val 188667"/>
                <a:gd name="adj6" fmla="val -20042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primati</a:t>
              </a:r>
              <a:endParaRPr lang="en-GB" sz="1200">
                <a:latin typeface="Calibri" pitchFamily="34" charset="0"/>
              </a:endParaRPr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id="{BD478288-13E1-43A1-AF31-14A1FC54F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3671"/>
              <a:ext cx="5535" cy="456"/>
              <a:chOff x="480" y="3671"/>
              <a:chExt cx="5535" cy="456"/>
            </a:xfrm>
          </p:grpSpPr>
          <p:sp>
            <p:nvSpPr>
              <p:cNvPr id="33" name="Rectangle 36">
                <a:extLst>
                  <a:ext uri="{FF2B5EF4-FFF2-40B4-BE49-F238E27FC236}">
                    <a16:creationId xmlns:a16="http://schemas.microsoft.com/office/drawing/2014/main" id="{D180AFA8-1BB9-4C16-9A57-584DA63BA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3671"/>
                <a:ext cx="4699" cy="139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Calibri" pitchFamily="34" charset="0"/>
                </a:endParaRPr>
              </a:p>
            </p:txBody>
          </p:sp>
          <p:grpSp>
            <p:nvGrpSpPr>
              <p:cNvPr id="34" name="Group 37">
                <a:extLst>
                  <a:ext uri="{FF2B5EF4-FFF2-40B4-BE49-F238E27FC236}">
                    <a16:creationId xmlns:a16="http://schemas.microsoft.com/office/drawing/2014/main" id="{D290D5E1-792E-40CC-BD58-0EA301093F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5" y="3808"/>
                <a:ext cx="4313" cy="303"/>
                <a:chOff x="13108" y="2257"/>
                <a:chExt cx="10140" cy="694"/>
              </a:xfrm>
            </p:grpSpPr>
            <p:grpSp>
              <p:nvGrpSpPr>
                <p:cNvPr id="47" name="Group 38">
                  <a:extLst>
                    <a:ext uri="{FF2B5EF4-FFF2-40B4-BE49-F238E27FC236}">
                      <a16:creationId xmlns:a16="http://schemas.microsoft.com/office/drawing/2014/main" id="{DEF85561-5B9B-4F9A-A695-E184BE900E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87" y="2257"/>
                  <a:ext cx="9552" cy="265"/>
                  <a:chOff x="2400" y="2307"/>
                  <a:chExt cx="9600" cy="93"/>
                </a:xfrm>
              </p:grpSpPr>
              <p:sp>
                <p:nvSpPr>
                  <p:cNvPr id="53" name="Line 39">
                    <a:extLst>
                      <a:ext uri="{FF2B5EF4-FFF2-40B4-BE49-F238E27FC236}">
                        <a16:creationId xmlns:a16="http://schemas.microsoft.com/office/drawing/2014/main" id="{ECA493B3-699C-47AE-BD9C-950B3F10F4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307"/>
                    <a:ext cx="0" cy="93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54" name="Line 40">
                    <a:extLst>
                      <a:ext uri="{FF2B5EF4-FFF2-40B4-BE49-F238E27FC236}">
                        <a16:creationId xmlns:a16="http://schemas.microsoft.com/office/drawing/2014/main" id="{5CBF5671-DED4-4F45-A1FF-93BEFA21F5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00" y="2307"/>
                    <a:ext cx="0" cy="93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55" name="Line 41">
                    <a:extLst>
                      <a:ext uri="{FF2B5EF4-FFF2-40B4-BE49-F238E27FC236}">
                        <a16:creationId xmlns:a16="http://schemas.microsoft.com/office/drawing/2014/main" id="{33C135B5-C1AC-4880-8374-3ABFE3DE6D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00" y="2307"/>
                    <a:ext cx="0" cy="93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56" name="Line 42">
                    <a:extLst>
                      <a:ext uri="{FF2B5EF4-FFF2-40B4-BE49-F238E27FC236}">
                        <a16:creationId xmlns:a16="http://schemas.microsoft.com/office/drawing/2014/main" id="{876F56C3-269D-49A7-A184-B41AB9E0DC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0" y="2307"/>
                    <a:ext cx="0" cy="93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57" name="Line 43">
                    <a:extLst>
                      <a:ext uri="{FF2B5EF4-FFF2-40B4-BE49-F238E27FC236}">
                        <a16:creationId xmlns:a16="http://schemas.microsoft.com/office/drawing/2014/main" id="{B590FC21-B6B9-46AE-8ACF-BD498D0D32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000" y="2307"/>
                    <a:ext cx="0" cy="93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l-SI"/>
                  </a:p>
                </p:txBody>
              </p:sp>
            </p:grpSp>
            <p:sp>
              <p:nvSpPr>
                <p:cNvPr id="48" name="Text Box 44">
                  <a:extLst>
                    <a:ext uri="{FF2B5EF4-FFF2-40B4-BE49-F238E27FC236}">
                      <a16:creationId xmlns:a16="http://schemas.microsoft.com/office/drawing/2014/main" id="{8E3D36F3-D2A3-4E38-9DE3-D44885A43D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08" y="2522"/>
                  <a:ext cx="767" cy="4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1200" b="1">
                      <a:solidFill>
                        <a:schemeClr val="folHlink"/>
                      </a:solidFill>
                      <a:cs typeface="Arial" charset="0"/>
                    </a:rPr>
                    <a:t>4000</a:t>
                  </a:r>
                  <a:endParaRPr lang="en-GB" sz="1200" b="1">
                    <a:solidFill>
                      <a:schemeClr val="folHlink"/>
                    </a:solidFill>
                    <a:cs typeface="Arial" charset="0"/>
                  </a:endParaRPr>
                </a:p>
              </p:txBody>
            </p:sp>
            <p:sp>
              <p:nvSpPr>
                <p:cNvPr id="49" name="Text Box 45">
                  <a:extLst>
                    <a:ext uri="{FF2B5EF4-FFF2-40B4-BE49-F238E27FC236}">
                      <a16:creationId xmlns:a16="http://schemas.microsoft.com/office/drawing/2014/main" id="{36B40A25-A412-489A-A6AB-84DCA9B569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95" y="2522"/>
                  <a:ext cx="767" cy="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1200" b="1">
                      <a:solidFill>
                        <a:schemeClr val="folHlink"/>
                      </a:solidFill>
                      <a:cs typeface="Arial" charset="0"/>
                    </a:rPr>
                    <a:t>3000</a:t>
                  </a:r>
                  <a:endParaRPr lang="en-GB" sz="1200" b="1">
                    <a:solidFill>
                      <a:schemeClr val="folHlink"/>
                    </a:solidFill>
                    <a:cs typeface="Arial" charset="0"/>
                  </a:endParaRPr>
                </a:p>
              </p:txBody>
            </p:sp>
            <p:sp>
              <p:nvSpPr>
                <p:cNvPr id="50" name="Text Box 46">
                  <a:extLst>
                    <a:ext uri="{FF2B5EF4-FFF2-40B4-BE49-F238E27FC236}">
                      <a16:creationId xmlns:a16="http://schemas.microsoft.com/office/drawing/2014/main" id="{8601CE6C-8069-46E3-B476-686666A7B2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84" y="2522"/>
                  <a:ext cx="767" cy="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1200" b="1">
                      <a:solidFill>
                        <a:schemeClr val="folHlink"/>
                      </a:solidFill>
                      <a:cs typeface="Arial" charset="0"/>
                    </a:rPr>
                    <a:t>2000</a:t>
                  </a:r>
                  <a:endParaRPr lang="en-GB" sz="1200" b="1">
                    <a:solidFill>
                      <a:schemeClr val="folHlink"/>
                    </a:solidFill>
                    <a:cs typeface="Arial" charset="0"/>
                  </a:endParaRPr>
                </a:p>
              </p:txBody>
            </p:sp>
            <p:sp>
              <p:nvSpPr>
                <p:cNvPr id="51" name="Text Box 47">
                  <a:extLst>
                    <a:ext uri="{FF2B5EF4-FFF2-40B4-BE49-F238E27FC236}">
                      <a16:creationId xmlns:a16="http://schemas.microsoft.com/office/drawing/2014/main" id="{CFCF176D-4515-4453-90A7-FF2E321793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264" y="2522"/>
                  <a:ext cx="767" cy="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1200" b="1">
                      <a:solidFill>
                        <a:schemeClr val="folHlink"/>
                      </a:solidFill>
                      <a:cs typeface="Arial" charset="0"/>
                    </a:rPr>
                    <a:t>1000</a:t>
                  </a:r>
                  <a:endParaRPr lang="en-GB" sz="1200" b="1">
                    <a:solidFill>
                      <a:schemeClr val="folHlink"/>
                    </a:solidFill>
                    <a:cs typeface="Arial" charset="0"/>
                  </a:endParaRPr>
                </a:p>
              </p:txBody>
            </p:sp>
            <p:sp>
              <p:nvSpPr>
                <p:cNvPr id="52" name="Text Box 48">
                  <a:extLst>
                    <a:ext uri="{FF2B5EF4-FFF2-40B4-BE49-F238E27FC236}">
                      <a16:creationId xmlns:a16="http://schemas.microsoft.com/office/drawing/2014/main" id="{E39217EE-F66D-478F-9454-BFE34813EB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43" y="2522"/>
                  <a:ext cx="405" cy="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1200" b="1">
                      <a:solidFill>
                        <a:schemeClr val="folHlink"/>
                      </a:solidFill>
                      <a:cs typeface="Arial" charset="0"/>
                    </a:rPr>
                    <a:t>0</a:t>
                  </a:r>
                  <a:endParaRPr lang="en-GB" sz="1200" b="1">
                    <a:solidFill>
                      <a:schemeClr val="folHlin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5" name="Group 49">
                <a:extLst>
                  <a:ext uri="{FF2B5EF4-FFF2-40B4-BE49-F238E27FC236}">
                    <a16:creationId xmlns:a16="http://schemas.microsoft.com/office/drawing/2014/main" id="{223EE339-C98C-4191-9865-F4F86B7E2F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4" y="3810"/>
                <a:ext cx="4063" cy="36"/>
                <a:chOff x="2400" y="2307"/>
                <a:chExt cx="9600" cy="93"/>
              </a:xfrm>
            </p:grpSpPr>
            <p:sp>
              <p:nvSpPr>
                <p:cNvPr id="42" name="Line 50">
                  <a:extLst>
                    <a:ext uri="{FF2B5EF4-FFF2-40B4-BE49-F238E27FC236}">
                      <a16:creationId xmlns:a16="http://schemas.microsoft.com/office/drawing/2014/main" id="{9ABF9721-F274-4388-8C8A-B934C3CC37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0" y="2307"/>
                  <a:ext cx="0" cy="93"/>
                </a:xfrm>
                <a:prstGeom prst="lin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3" name="Line 51">
                  <a:extLst>
                    <a:ext uri="{FF2B5EF4-FFF2-40B4-BE49-F238E27FC236}">
                      <a16:creationId xmlns:a16="http://schemas.microsoft.com/office/drawing/2014/main" id="{1B3BEA33-E65D-47DD-81F0-51BEDE57FE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0" y="2307"/>
                  <a:ext cx="0" cy="93"/>
                </a:xfrm>
                <a:prstGeom prst="lin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4" name="Line 52">
                  <a:extLst>
                    <a:ext uri="{FF2B5EF4-FFF2-40B4-BE49-F238E27FC236}">
                      <a16:creationId xmlns:a16="http://schemas.microsoft.com/office/drawing/2014/main" id="{C5E8BC67-288A-4EC6-A586-216B38CE6D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0" y="2307"/>
                  <a:ext cx="0" cy="93"/>
                </a:xfrm>
                <a:prstGeom prst="lin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5" name="Line 53">
                  <a:extLst>
                    <a:ext uri="{FF2B5EF4-FFF2-40B4-BE49-F238E27FC236}">
                      <a16:creationId xmlns:a16="http://schemas.microsoft.com/office/drawing/2014/main" id="{ED0F83E0-D2D5-4464-8BE4-E8745B4BAD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0" y="2307"/>
                  <a:ext cx="0" cy="93"/>
                </a:xfrm>
                <a:prstGeom prst="lin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6" name="Line 54">
                  <a:extLst>
                    <a:ext uri="{FF2B5EF4-FFF2-40B4-BE49-F238E27FC236}">
                      <a16:creationId xmlns:a16="http://schemas.microsoft.com/office/drawing/2014/main" id="{D2465C96-DFA0-42FB-A0A5-17EB4E669E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0" y="2307"/>
                  <a:ext cx="0" cy="93"/>
                </a:xfrm>
                <a:prstGeom prst="lin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sp>
            <p:nvSpPr>
              <p:cNvPr id="36" name="Text Box 55">
                <a:extLst>
                  <a:ext uri="{FF2B5EF4-FFF2-40B4-BE49-F238E27FC236}">
                    <a16:creationId xmlns:a16="http://schemas.microsoft.com/office/drawing/2014/main" id="{71E5257C-0DE1-48A3-B5BD-ABB00786D6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3847"/>
                <a:ext cx="17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1200" b="1">
                    <a:solidFill>
                      <a:srgbClr val="969696"/>
                    </a:solidFill>
                    <a:cs typeface="Arial" charset="0"/>
                  </a:rPr>
                  <a:t>0</a:t>
                </a:r>
                <a:endParaRPr lang="en-GB" sz="1200" b="1">
                  <a:solidFill>
                    <a:srgbClr val="969696"/>
                  </a:solidFill>
                  <a:cs typeface="Arial" charset="0"/>
                </a:endParaRPr>
              </a:p>
            </p:txBody>
          </p:sp>
          <p:sp>
            <p:nvSpPr>
              <p:cNvPr id="37" name="Text Box 56">
                <a:extLst>
                  <a:ext uri="{FF2B5EF4-FFF2-40B4-BE49-F238E27FC236}">
                    <a16:creationId xmlns:a16="http://schemas.microsoft.com/office/drawing/2014/main" id="{DF786329-46A3-4DBD-B60E-349BE565C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" y="3847"/>
                <a:ext cx="32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1200" b="1">
                    <a:solidFill>
                      <a:srgbClr val="969696"/>
                    </a:solidFill>
                    <a:cs typeface="Arial" charset="0"/>
                  </a:rPr>
                  <a:t>1000</a:t>
                </a:r>
                <a:endParaRPr lang="en-GB" sz="1200" b="1">
                  <a:solidFill>
                    <a:srgbClr val="969696"/>
                  </a:solidFill>
                  <a:cs typeface="Arial" charset="0"/>
                </a:endParaRPr>
              </a:p>
            </p:txBody>
          </p:sp>
          <p:sp>
            <p:nvSpPr>
              <p:cNvPr id="38" name="Text Box 57">
                <a:extLst>
                  <a:ext uri="{FF2B5EF4-FFF2-40B4-BE49-F238E27FC236}">
                    <a16:creationId xmlns:a16="http://schemas.microsoft.com/office/drawing/2014/main" id="{3047B3C7-5C46-429B-A4CB-5509399FC1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4" y="3847"/>
                <a:ext cx="32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1200" b="1">
                    <a:solidFill>
                      <a:srgbClr val="969696"/>
                    </a:solidFill>
                    <a:cs typeface="Arial" charset="0"/>
                  </a:rPr>
                  <a:t>2000</a:t>
                </a:r>
                <a:endParaRPr lang="en-GB" sz="1200" b="1">
                  <a:solidFill>
                    <a:srgbClr val="969696"/>
                  </a:solidFill>
                  <a:cs typeface="Arial" charset="0"/>
                </a:endParaRPr>
              </a:p>
            </p:txBody>
          </p:sp>
          <p:sp>
            <p:nvSpPr>
              <p:cNvPr id="39" name="Text Box 58">
                <a:extLst>
                  <a:ext uri="{FF2B5EF4-FFF2-40B4-BE49-F238E27FC236}">
                    <a16:creationId xmlns:a16="http://schemas.microsoft.com/office/drawing/2014/main" id="{47110747-83BE-4280-BDA6-FEF39828B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6" y="3847"/>
                <a:ext cx="32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1200" b="1">
                    <a:solidFill>
                      <a:srgbClr val="969696"/>
                    </a:solidFill>
                    <a:cs typeface="Arial" charset="0"/>
                  </a:rPr>
                  <a:t>3000</a:t>
                </a:r>
                <a:endParaRPr lang="en-GB" sz="1200" b="1">
                  <a:solidFill>
                    <a:srgbClr val="969696"/>
                  </a:solidFill>
                  <a:cs typeface="Arial" charset="0"/>
                </a:endParaRPr>
              </a:p>
            </p:txBody>
          </p:sp>
          <p:sp>
            <p:nvSpPr>
              <p:cNvPr id="40" name="Text Box 59">
                <a:extLst>
                  <a:ext uri="{FF2B5EF4-FFF2-40B4-BE49-F238E27FC236}">
                    <a16:creationId xmlns:a16="http://schemas.microsoft.com/office/drawing/2014/main" id="{D9166777-BD6C-4B4A-BCEE-4FCD2152D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5" y="3847"/>
                <a:ext cx="32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1200" b="1">
                    <a:solidFill>
                      <a:srgbClr val="969696"/>
                    </a:solidFill>
                    <a:cs typeface="Arial" charset="0"/>
                  </a:rPr>
                  <a:t>4000</a:t>
                </a:r>
                <a:endParaRPr lang="en-GB" sz="1200" b="1">
                  <a:solidFill>
                    <a:srgbClr val="969696"/>
                  </a:solidFill>
                  <a:cs typeface="Arial" charset="0"/>
                </a:endParaRPr>
              </a:p>
            </p:txBody>
          </p:sp>
          <p:sp>
            <p:nvSpPr>
              <p:cNvPr id="41" name="Text Box 60">
                <a:extLst>
                  <a:ext uri="{FF2B5EF4-FFF2-40B4-BE49-F238E27FC236}">
                    <a16:creationId xmlns:a16="http://schemas.microsoft.com/office/drawing/2014/main" id="{C78BB2B3-C308-4EE3-B363-B7D1FAEB77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8" y="3815"/>
                <a:ext cx="657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l-SI" sz="1200" b="1">
                    <a:solidFill>
                      <a:srgbClr val="000099"/>
                    </a:solidFill>
                    <a:cs typeface="Arial" charset="0"/>
                  </a:rPr>
                  <a:t>Čas</a:t>
                </a:r>
                <a:br>
                  <a:rPr lang="sl-SI" sz="1200" b="1">
                    <a:solidFill>
                      <a:srgbClr val="000099"/>
                    </a:solidFill>
                    <a:cs typeface="Arial" charset="0"/>
                  </a:rPr>
                </a:br>
                <a:r>
                  <a:rPr lang="sl-SI" sz="1200" b="1">
                    <a:solidFill>
                      <a:srgbClr val="000099"/>
                    </a:solidFill>
                    <a:cs typeface="Arial" charset="0"/>
                  </a:rPr>
                  <a:t>(milijoni let)</a:t>
                </a:r>
                <a:endParaRPr lang="en-GB" sz="1200" b="1">
                  <a:solidFill>
                    <a:srgbClr val="000099"/>
                  </a:solidFill>
                  <a:cs typeface="Arial" charset="0"/>
                </a:endParaRPr>
              </a:p>
            </p:txBody>
          </p:sp>
        </p:grpSp>
      </p:grpSp>
      <p:sp>
        <p:nvSpPr>
          <p:cNvPr id="62" name="Pravokotnik 61">
            <a:extLst>
              <a:ext uri="{FF2B5EF4-FFF2-40B4-BE49-F238E27FC236}">
                <a16:creationId xmlns:a16="http://schemas.microsoft.com/office/drawing/2014/main" id="{F8564F32-BDAF-4407-AA6B-1591A680FE40}"/>
              </a:ext>
            </a:extLst>
          </p:cNvPr>
          <p:cNvSpPr/>
          <p:nvPr/>
        </p:nvSpPr>
        <p:spPr>
          <a:xfrm>
            <a:off x="2239899" y="2201168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6885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1182" y="245019"/>
            <a:ext cx="11793583" cy="4351338"/>
          </a:xfrm>
        </p:spPr>
        <p:txBody>
          <a:bodyPr/>
          <a:lstStyle/>
          <a:p>
            <a:pPr algn="just"/>
            <a:r>
              <a:rPr lang="sl-SI" dirty="0">
                <a:latin typeface="Arial" pitchFamily="34" charset="0"/>
                <a:cs typeface="Arial" pitchFamily="34" charset="0"/>
              </a:rPr>
              <a:t>Pred </a:t>
            </a:r>
            <a:r>
              <a:rPr lang="sl-SI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milijardami let </a:t>
            </a:r>
            <a:r>
              <a:rPr lang="sl-SI" dirty="0">
                <a:latin typeface="Arial" pitchFamily="34" charset="0"/>
                <a:cs typeface="Arial" pitchFamily="34" charset="0"/>
              </a:rPr>
              <a:t>naj bi v Zemljo </a:t>
            </a:r>
            <a:r>
              <a:rPr lang="sl-SI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trčil meteorit</a:t>
            </a:r>
            <a:r>
              <a:rPr lang="sl-SI" dirty="0">
                <a:latin typeface="Arial" pitchFamily="34" charset="0"/>
                <a:cs typeface="Arial" pitchFamily="34" charset="0"/>
              </a:rPr>
              <a:t>, ki naj bi iz nje zbil maso snovi. Zemlja se začne ohlajati, nastane trda zemeljska skorja.</a:t>
            </a:r>
          </a:p>
          <a:p>
            <a:pPr algn="just">
              <a:lnSpc>
                <a:spcPct val="150000"/>
              </a:lnSpc>
            </a:pPr>
            <a:r>
              <a:rPr lang="sl-SI" b="1" u="sng" dirty="0">
                <a:latin typeface="Arial" pitchFamily="34" charset="0"/>
                <a:cs typeface="Arial" pitchFamily="34" charset="0"/>
              </a:rPr>
              <a:t>PRVOTNO OZRAČJE</a:t>
            </a:r>
            <a:r>
              <a:rPr lang="sl-SI" dirty="0">
                <a:latin typeface="Arial" pitchFamily="34" charset="0"/>
                <a:cs typeface="Arial" pitchFamily="34" charset="0"/>
              </a:rPr>
              <a:t> je vsebovalo veliko različnih plinov, ki so izhajali iz zelo dejavnih vulkanov: </a:t>
            </a:r>
            <a:r>
              <a:rPr lang="sl-SI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l-SI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l-SI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CO</a:t>
            </a:r>
            <a:r>
              <a:rPr lang="sl-SI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l-SI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CH</a:t>
            </a:r>
            <a:r>
              <a:rPr lang="sl-SI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l-SI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sl-SI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l-SI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NH</a:t>
            </a:r>
            <a:r>
              <a:rPr lang="sl-SI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l-SI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sl-SI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l-SI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l-SI" dirty="0">
                <a:latin typeface="Arial" pitchFamily="34" charset="0"/>
                <a:cs typeface="Arial" pitchFamily="34" charset="0"/>
              </a:rPr>
              <a:t>. </a:t>
            </a:r>
            <a:r>
              <a:rPr lang="sl-SI" b="1" dirty="0">
                <a:latin typeface="Arial" pitchFamily="34" charset="0"/>
                <a:cs typeface="Arial" pitchFamily="34" charset="0"/>
              </a:rPr>
              <a:t>Ni pa bilo KISIKA (O</a:t>
            </a:r>
            <a:r>
              <a:rPr lang="sl-SI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l-SI" b="1" dirty="0">
                <a:latin typeface="Arial" pitchFamily="34" charset="0"/>
                <a:cs typeface="Arial" pitchFamily="34" charset="0"/>
              </a:rPr>
              <a:t>) in OZONA (O</a:t>
            </a:r>
            <a:r>
              <a:rPr lang="sl-SI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sl-SI" b="1" dirty="0">
                <a:latin typeface="Arial" pitchFamily="34" charset="0"/>
                <a:cs typeface="Arial" pitchFamily="34" charset="0"/>
              </a:rPr>
              <a:t>), ki bi varovala pred UV žarki.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77" y="3579222"/>
            <a:ext cx="3703862" cy="3187337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549834" y="6397227"/>
            <a:ext cx="7567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Vsi te plini vsebujejo elemente, ki so značilni za </a:t>
            </a:r>
            <a:r>
              <a:rPr lang="sl-SI" b="1" dirty="0">
                <a:latin typeface="Arial" pitchFamily="34" charset="0"/>
                <a:cs typeface="Arial" pitchFamily="34" charset="0"/>
              </a:rPr>
              <a:t>organske molekule</a:t>
            </a:r>
            <a:r>
              <a:rPr lang="sl-SI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189" y="3407095"/>
            <a:ext cx="6088234" cy="2899563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C295F9EA-FE1D-4B3F-B90A-FDACDD0D80DD}"/>
              </a:ext>
            </a:extLst>
          </p:cNvPr>
          <p:cNvSpPr/>
          <p:nvPr/>
        </p:nvSpPr>
        <p:spPr>
          <a:xfrm>
            <a:off x="187235" y="3579222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56962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1993" y="245020"/>
            <a:ext cx="11845835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površino je začel padati dež, izoblikovali so se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 oceani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- tej vodi rečemo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PRAJUHA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zmes organskih in anorganskih molekul iz katerih naj bi nastalo prvo življenje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56" y="3034748"/>
            <a:ext cx="4951259" cy="285044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08F956F-12C7-419B-B880-F74698185068}"/>
              </a:ext>
            </a:extLst>
          </p:cNvPr>
          <p:cNvSpPr txBox="1"/>
          <p:nvPr/>
        </p:nvSpPr>
        <p:spPr>
          <a:xfrm>
            <a:off x="287756" y="6243648"/>
            <a:ext cx="10601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Prvi oceani, ki naj bi bili zaradi raztopljenega železa vroči in rjave barve.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07A5B76-0BD5-4AD0-8E66-53891588C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015" y="2420689"/>
            <a:ext cx="6778813" cy="3580360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FC801F97-A7A5-4311-A0F7-1F3944A6A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93" y="5306023"/>
            <a:ext cx="3568627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l-SI" sz="2400" b="1" dirty="0">
                <a:solidFill>
                  <a:schemeClr val="bg1"/>
                </a:solidFill>
                <a:cs typeface="Arial" charset="0"/>
              </a:rPr>
              <a:t>Razmere na mladi Zemlji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D16BBCEF-B595-42AA-B453-9E81BE818553}"/>
              </a:ext>
            </a:extLst>
          </p:cNvPr>
          <p:cNvSpPr/>
          <p:nvPr/>
        </p:nvSpPr>
        <p:spPr>
          <a:xfrm>
            <a:off x="287756" y="2420689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27634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Ograda vsebine 2"/>
          <p:cNvSpPr>
            <a:spLocks noGrp="1"/>
          </p:cNvSpPr>
          <p:nvPr>
            <p:ph sz="quarter" idx="4294967295"/>
          </p:nvPr>
        </p:nvSpPr>
        <p:spPr>
          <a:xfrm>
            <a:off x="200297" y="210344"/>
            <a:ext cx="5988468" cy="429736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l-SI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BIOKEMIJSKA EVOLUCIJSKA HIPOTEZA: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itchFamily="34" charset="0"/>
                <a:cs typeface="Arial" pitchFamily="34" charset="0"/>
              </a:rPr>
              <a:t>iz </a:t>
            </a:r>
            <a:r>
              <a:rPr lang="sl-SI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anorganskimi snovi </a:t>
            </a:r>
            <a:r>
              <a:rPr lang="sl-SI" dirty="0">
                <a:latin typeface="Arial" pitchFamily="34" charset="0"/>
                <a:cs typeface="Arial" pitchFamily="34" charset="0"/>
              </a:rPr>
              <a:t>(H</a:t>
            </a:r>
            <a:r>
              <a:rPr lang="sl-SI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l-SI" dirty="0">
                <a:latin typeface="Arial" pitchFamily="34" charset="0"/>
                <a:cs typeface="Arial" pitchFamily="34" charset="0"/>
              </a:rPr>
              <a:t>O, N</a:t>
            </a:r>
            <a:r>
              <a:rPr lang="sl-SI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sl-SI" dirty="0">
                <a:latin typeface="Arial" pitchFamily="34" charset="0"/>
                <a:cs typeface="Arial" pitchFamily="34" charset="0"/>
              </a:rPr>
              <a:t>, CO</a:t>
            </a:r>
            <a:r>
              <a:rPr lang="sl-SI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l-SI" dirty="0">
                <a:latin typeface="Arial" pitchFamily="34" charset="0"/>
                <a:cs typeface="Arial" pitchFamily="34" charset="0"/>
              </a:rPr>
              <a:t>, H</a:t>
            </a:r>
            <a:r>
              <a:rPr lang="sl-SI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l-SI" dirty="0">
                <a:latin typeface="Arial" pitchFamily="34" charset="0"/>
                <a:cs typeface="Arial" pitchFamily="34" charset="0"/>
              </a:rPr>
              <a:t>S) so nastale enostavne </a:t>
            </a:r>
            <a:r>
              <a:rPr lang="sl-SI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organske molekule</a:t>
            </a:r>
            <a:r>
              <a:rPr lang="sl-SI" dirty="0">
                <a:latin typeface="Arial" pitchFamily="34" charset="0"/>
                <a:cs typeface="Arial" pitchFamily="34" charset="0"/>
              </a:rPr>
              <a:t>, ki so dale gradnike za življenje (beljakovine, nukleinske kisline, ogljikovi hidrati, lipidi).</a:t>
            </a:r>
          </a:p>
          <a:p>
            <a:pPr marL="0" indent="0">
              <a:buNone/>
            </a:pPr>
            <a:endParaRPr lang="sl-SI" dirty="0"/>
          </a:p>
          <a:p>
            <a:endParaRPr lang="sl-SI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sl-SI" dirty="0"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endParaRPr lang="sl-SI" dirty="0"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15979">
            <a:off x="1267954" y="4428192"/>
            <a:ext cx="1211858" cy="15417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358" y="4597625"/>
            <a:ext cx="2162877" cy="205003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49B9B8C-081F-4762-9F91-D815CAB0C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591" y="-163318"/>
            <a:ext cx="5285112" cy="6810974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90354E80-8645-4962-9AFC-83BE014E0C4D}"/>
              </a:ext>
            </a:extLst>
          </p:cNvPr>
          <p:cNvSpPr/>
          <p:nvPr/>
        </p:nvSpPr>
        <p:spPr>
          <a:xfrm>
            <a:off x="200297" y="6071149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240652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1182" y="245019"/>
            <a:ext cx="11793583" cy="4351338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sl-SI" sz="2800" dirty="0">
                <a:latin typeface="Arial" pitchFamily="34" charset="0"/>
                <a:cs typeface="Arial" pitchFamily="34" charset="0"/>
              </a:rPr>
              <a:t>Viri energije za nastanek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sl-SI" sz="2800" dirty="0">
                <a:latin typeface="Arial" pitchFamily="34" charset="0"/>
                <a:cs typeface="Arial" pitchFamily="34" charset="0"/>
              </a:rPr>
              <a:t>organskih spojin so bili: </a:t>
            </a:r>
          </a:p>
          <a:p>
            <a:pPr algn="just">
              <a:lnSpc>
                <a:spcPct val="150000"/>
              </a:lnSpc>
            </a:pPr>
            <a:r>
              <a:rPr lang="sl-SI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strele, </a:t>
            </a:r>
          </a:p>
          <a:p>
            <a:pPr algn="just">
              <a:lnSpc>
                <a:spcPct val="150000"/>
              </a:lnSpc>
            </a:pPr>
            <a:r>
              <a:rPr lang="sl-SI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močno UV sevanje, </a:t>
            </a:r>
          </a:p>
          <a:p>
            <a:pPr algn="just">
              <a:lnSpc>
                <a:spcPct val="150000"/>
              </a:lnSpc>
            </a:pPr>
            <a:r>
              <a:rPr lang="sl-SI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toplota iz vulkanov</a:t>
            </a:r>
            <a:endParaRPr lang="sl-S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6643" y="59611"/>
            <a:ext cx="4678017" cy="670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5778361" y="6258812"/>
            <a:ext cx="2155371" cy="49638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DZ, stran 58/6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C295F9EA-FE1D-4B3F-B90A-FDACDD0D80DD}"/>
              </a:ext>
            </a:extLst>
          </p:cNvPr>
          <p:cNvSpPr/>
          <p:nvPr/>
        </p:nvSpPr>
        <p:spPr>
          <a:xfrm>
            <a:off x="335624" y="5965371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270143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69817" y="1"/>
            <a:ext cx="11821886" cy="48752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l-SI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Življenje na Zemlji 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naj bi nastalo pred več kot </a:t>
            </a:r>
            <a:r>
              <a:rPr lang="sl-SI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milijardami let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, po nastanku </a:t>
            </a:r>
            <a:r>
              <a:rPr lang="sl-SI" b="1" i="1" dirty="0">
                <a:latin typeface="Arial" panose="020B0604020202020204" pitchFamily="34" charset="0"/>
                <a:cs typeface="Arial" panose="020B0604020202020204" pitchFamily="34" charset="0"/>
              </a:rPr>
              <a:t>trdne Zemljine skorje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, ko se je površje toliko ohladilo, da je bilo življenje mogoče.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97685" y="2242647"/>
            <a:ext cx="8566150" cy="4615353"/>
            <a:chOff x="480" y="1005"/>
            <a:chExt cx="5600" cy="3122"/>
          </a:xfrm>
        </p:grpSpPr>
        <p:sp>
          <p:nvSpPr>
            <p:cNvPr id="54275" name="AutoShape 5"/>
            <p:cNvSpPr>
              <a:spLocks/>
            </p:cNvSpPr>
            <p:nvPr/>
          </p:nvSpPr>
          <p:spPr bwMode="auto">
            <a:xfrm>
              <a:off x="676" y="1917"/>
              <a:ext cx="768" cy="144"/>
            </a:xfrm>
            <a:prstGeom prst="callout2">
              <a:avLst>
                <a:gd name="adj1" fmla="val 50000"/>
                <a:gd name="adj2" fmla="val -6250"/>
                <a:gd name="adj3" fmla="val 50000"/>
                <a:gd name="adj4" fmla="val -13801"/>
                <a:gd name="adj5" fmla="val 1224306"/>
                <a:gd name="adj6" fmla="val -1380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nastanek Zemlje</a:t>
              </a:r>
              <a:endParaRPr lang="en-GB" sz="1200">
                <a:latin typeface="Calibri" pitchFamily="34" charset="0"/>
              </a:endParaRPr>
            </a:p>
          </p:txBody>
        </p:sp>
        <p:pic>
          <p:nvPicPr>
            <p:cNvPr id="54276" name="Picture 6" descr="apollo17_eart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87" y="1042"/>
              <a:ext cx="82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7" name="Picture 7" descr="simulation early earth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</a:blip>
            <a:srcRect/>
            <a:stretch>
              <a:fillRect/>
            </a:stretch>
          </p:blipFill>
          <p:spPr bwMode="auto">
            <a:xfrm>
              <a:off x="656" y="1005"/>
              <a:ext cx="910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78" name="AutoShape 8"/>
            <p:cNvSpPr>
              <a:spLocks/>
            </p:cNvSpPr>
            <p:nvPr/>
          </p:nvSpPr>
          <p:spPr bwMode="auto">
            <a:xfrm>
              <a:off x="4676" y="2030"/>
              <a:ext cx="932" cy="89"/>
            </a:xfrm>
            <a:prstGeom prst="callout2">
              <a:avLst>
                <a:gd name="adj1" fmla="val 80898"/>
                <a:gd name="adj2" fmla="val -5148"/>
                <a:gd name="adj3" fmla="val 80898"/>
                <a:gd name="adj4" fmla="val -10838"/>
                <a:gd name="adj5" fmla="val 1848315"/>
                <a:gd name="adj6" fmla="val -10838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večcelične živali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54279" name="Line 9"/>
            <p:cNvSpPr>
              <a:spLocks noChangeShapeType="1"/>
            </p:cNvSpPr>
            <p:nvPr/>
          </p:nvSpPr>
          <p:spPr bwMode="auto">
            <a:xfrm>
              <a:off x="666" y="3659"/>
              <a:ext cx="28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54280" name="AutoShape 10"/>
            <p:cNvSpPr>
              <a:spLocks/>
            </p:cNvSpPr>
            <p:nvPr/>
          </p:nvSpPr>
          <p:spPr bwMode="auto">
            <a:xfrm>
              <a:off x="965" y="2312"/>
              <a:ext cx="859" cy="192"/>
            </a:xfrm>
            <a:prstGeom prst="callout2">
              <a:avLst>
                <a:gd name="adj1" fmla="val 37500"/>
                <a:gd name="adj2" fmla="val -5588"/>
                <a:gd name="adj3" fmla="val 37500"/>
                <a:gd name="adj4" fmla="val -18162"/>
                <a:gd name="adj5" fmla="val 707815"/>
                <a:gd name="adj6" fmla="val -18162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sl-SI" sz="1200">
                  <a:latin typeface="Calibri" pitchFamily="34" charset="0"/>
                </a:rPr>
                <a:t>nastanek oceanov in kontinentov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54281" name="AutoShape 11"/>
            <p:cNvSpPr>
              <a:spLocks/>
            </p:cNvSpPr>
            <p:nvPr/>
          </p:nvSpPr>
          <p:spPr bwMode="auto">
            <a:xfrm>
              <a:off x="4652" y="1895"/>
              <a:ext cx="960" cy="144"/>
            </a:xfrm>
            <a:prstGeom prst="callout2">
              <a:avLst>
                <a:gd name="adj1" fmla="val 50000"/>
                <a:gd name="adj2" fmla="val -5000"/>
                <a:gd name="adj3" fmla="val 50000"/>
                <a:gd name="adj4" fmla="val -10315"/>
                <a:gd name="adj5" fmla="val 1240278"/>
                <a:gd name="adj6" fmla="val -1041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večcelične rastline</a:t>
              </a:r>
              <a:endParaRPr lang="en-GB" sz="1200">
                <a:latin typeface="Calibri" pitchFamily="34" charset="0"/>
              </a:endParaRPr>
            </a:p>
          </p:txBody>
        </p:sp>
        <p:grpSp>
          <p:nvGrpSpPr>
            <p:cNvPr id="54282" name="Group 12"/>
            <p:cNvGrpSpPr>
              <a:grpSpLocks/>
            </p:cNvGrpSpPr>
            <p:nvPr/>
          </p:nvGrpSpPr>
          <p:grpSpPr bwMode="auto">
            <a:xfrm>
              <a:off x="1384" y="2816"/>
              <a:ext cx="1309" cy="844"/>
              <a:chOff x="1035" y="1584"/>
              <a:chExt cx="1309" cy="844"/>
            </a:xfrm>
          </p:grpSpPr>
          <p:sp>
            <p:nvSpPr>
              <p:cNvPr id="54329" name="AutoShape 13"/>
              <p:cNvSpPr>
                <a:spLocks/>
              </p:cNvSpPr>
              <p:nvPr/>
            </p:nvSpPr>
            <p:spPr bwMode="auto">
              <a:xfrm>
                <a:off x="1240" y="1584"/>
                <a:ext cx="1104" cy="144"/>
              </a:xfrm>
              <a:prstGeom prst="callout2">
                <a:avLst>
                  <a:gd name="adj1" fmla="val 50000"/>
                  <a:gd name="adj2" fmla="val -4347"/>
                  <a:gd name="adj3" fmla="val 50000"/>
                  <a:gd name="adj4" fmla="val -10144"/>
                  <a:gd name="adj5" fmla="val 590278"/>
                  <a:gd name="adj6" fmla="val -10144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lnSpc>
                    <a:spcPct val="80000"/>
                  </a:lnSpc>
                </a:pPr>
                <a:r>
                  <a:rPr lang="sl-SI" sz="1200">
                    <a:solidFill>
                      <a:srgbClr val="FF0000"/>
                    </a:solidFill>
                    <a:latin typeface="Calibri" pitchFamily="34" charset="0"/>
                  </a:rPr>
                  <a:t>prvi organizmi</a:t>
                </a:r>
                <a:br>
                  <a:rPr lang="sl-SI" sz="1200">
                    <a:solidFill>
                      <a:srgbClr val="FF0000"/>
                    </a:solidFill>
                    <a:latin typeface="Calibri" pitchFamily="34" charset="0"/>
                  </a:rPr>
                </a:br>
                <a:r>
                  <a:rPr lang="sl-SI" sz="1200">
                    <a:solidFill>
                      <a:srgbClr val="FF0000"/>
                    </a:solidFill>
                    <a:latin typeface="Calibri" pitchFamily="34" charset="0"/>
                  </a:rPr>
                  <a:t>(preprosti prokarionti)</a:t>
                </a:r>
                <a:endParaRPr lang="en-GB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330" name="Line 14"/>
              <p:cNvSpPr>
                <a:spLocks noChangeShapeType="1"/>
              </p:cNvSpPr>
              <p:nvPr/>
            </p:nvSpPr>
            <p:spPr bwMode="auto">
              <a:xfrm>
                <a:off x="1035" y="2428"/>
                <a:ext cx="18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sl-SI"/>
              </a:p>
            </p:txBody>
          </p:sp>
        </p:grpSp>
        <p:grpSp>
          <p:nvGrpSpPr>
            <p:cNvPr id="54283" name="Group 15"/>
            <p:cNvGrpSpPr>
              <a:grpSpLocks/>
            </p:cNvGrpSpPr>
            <p:nvPr/>
          </p:nvGrpSpPr>
          <p:grpSpPr bwMode="auto">
            <a:xfrm>
              <a:off x="1596" y="3168"/>
              <a:ext cx="1289" cy="492"/>
              <a:chOff x="1247" y="1872"/>
              <a:chExt cx="1289" cy="556"/>
            </a:xfrm>
          </p:grpSpPr>
          <p:sp>
            <p:nvSpPr>
              <p:cNvPr id="54327" name="AutoShape 16"/>
              <p:cNvSpPr>
                <a:spLocks/>
              </p:cNvSpPr>
              <p:nvPr/>
            </p:nvSpPr>
            <p:spPr bwMode="auto">
              <a:xfrm>
                <a:off x="1432" y="1872"/>
                <a:ext cx="1104" cy="136"/>
              </a:xfrm>
              <a:prstGeom prst="callout2">
                <a:avLst>
                  <a:gd name="adj1" fmla="val 52940"/>
                  <a:gd name="adj2" fmla="val -4347"/>
                  <a:gd name="adj3" fmla="val 52940"/>
                  <a:gd name="adj4" fmla="val -8606"/>
                  <a:gd name="adj5" fmla="val 416176"/>
                  <a:gd name="adj6" fmla="val -8606"/>
                </a:avLst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sl-SI" sz="1200">
                    <a:solidFill>
                      <a:srgbClr val="00CC00"/>
                    </a:solidFill>
                    <a:latin typeface="Calibri" pitchFamily="34" charset="0"/>
                  </a:rPr>
                  <a:t>fotosintezni</a:t>
                </a:r>
                <a:br>
                  <a:rPr lang="sl-SI" sz="1200">
                    <a:solidFill>
                      <a:srgbClr val="00CC00"/>
                    </a:solidFill>
                    <a:latin typeface="Calibri" pitchFamily="34" charset="0"/>
                  </a:rPr>
                </a:br>
                <a:r>
                  <a:rPr lang="sl-SI" sz="1200">
                    <a:solidFill>
                      <a:srgbClr val="00CC00"/>
                    </a:solidFill>
                    <a:latin typeface="Calibri" pitchFamily="34" charset="0"/>
                  </a:rPr>
                  <a:t>prokarionti</a:t>
                </a:r>
                <a:endParaRPr lang="en-GB" sz="1200">
                  <a:solidFill>
                    <a:srgbClr val="00CC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328" name="Line 17"/>
              <p:cNvSpPr>
                <a:spLocks noChangeShapeType="1"/>
              </p:cNvSpPr>
              <p:nvPr/>
            </p:nvSpPr>
            <p:spPr bwMode="auto">
              <a:xfrm>
                <a:off x="1247" y="2428"/>
                <a:ext cx="16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sl-SI"/>
              </a:p>
            </p:txBody>
          </p:sp>
        </p:grpSp>
        <p:sp>
          <p:nvSpPr>
            <p:cNvPr id="54284" name="AutoShape 18"/>
            <p:cNvSpPr>
              <a:spLocks/>
            </p:cNvSpPr>
            <p:nvPr/>
          </p:nvSpPr>
          <p:spPr bwMode="auto">
            <a:xfrm>
              <a:off x="2597" y="3252"/>
              <a:ext cx="576" cy="251"/>
            </a:xfrm>
            <a:prstGeom prst="callout2">
              <a:avLst>
                <a:gd name="adj1" fmla="val 28685"/>
                <a:gd name="adj2" fmla="val -8333"/>
                <a:gd name="adj3" fmla="val 28685"/>
                <a:gd name="adj4" fmla="val -16319"/>
                <a:gd name="adj5" fmla="val 167329"/>
                <a:gd name="adj6" fmla="val -16319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sl-SI" sz="1200">
                  <a:solidFill>
                    <a:srgbClr val="FF0000"/>
                  </a:solidFill>
                  <a:latin typeface="Calibri" pitchFamily="34" charset="0"/>
                </a:rPr>
                <a:t>enocelični</a:t>
              </a:r>
              <a:br>
                <a:rPr lang="sl-SI" sz="1200">
                  <a:solidFill>
                    <a:srgbClr val="FF0000"/>
                  </a:solidFill>
                  <a:latin typeface="Calibri" pitchFamily="34" charset="0"/>
                </a:rPr>
              </a:br>
              <a:r>
                <a:rPr lang="sl-SI" sz="1200">
                  <a:solidFill>
                    <a:srgbClr val="FF0000"/>
                  </a:solidFill>
                  <a:latin typeface="Calibri" pitchFamily="34" charset="0"/>
                </a:rPr>
                <a:t>evkarionti</a:t>
              </a:r>
              <a:endParaRPr lang="en-GB" sz="12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4285" name="Line 19"/>
            <p:cNvSpPr>
              <a:spLocks noChangeShapeType="1"/>
            </p:cNvSpPr>
            <p:nvPr/>
          </p:nvSpPr>
          <p:spPr bwMode="auto">
            <a:xfrm>
              <a:off x="2424" y="3660"/>
              <a:ext cx="1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54286" name="AutoShape 20"/>
            <p:cNvSpPr>
              <a:spLocks/>
            </p:cNvSpPr>
            <p:nvPr/>
          </p:nvSpPr>
          <p:spPr bwMode="auto">
            <a:xfrm>
              <a:off x="3878" y="3156"/>
              <a:ext cx="598" cy="144"/>
            </a:xfrm>
            <a:prstGeom prst="callout2">
              <a:avLst>
                <a:gd name="adj1" fmla="val 50000"/>
                <a:gd name="adj2" fmla="val -8028"/>
                <a:gd name="adj3" fmla="val 50000"/>
                <a:gd name="adj4" fmla="val -17894"/>
                <a:gd name="adj5" fmla="val 346528"/>
                <a:gd name="adj6" fmla="val -19065"/>
              </a:avLst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solidFill>
                    <a:srgbClr val="00CC00"/>
                  </a:solidFill>
                  <a:latin typeface="Calibri" pitchFamily="34" charset="0"/>
                </a:rPr>
                <a:t>fotosintezni enocelični</a:t>
              </a:r>
              <a:br>
                <a:rPr lang="sl-SI" sz="1200">
                  <a:solidFill>
                    <a:srgbClr val="00CC00"/>
                  </a:solidFill>
                  <a:latin typeface="Calibri" pitchFamily="34" charset="0"/>
                </a:rPr>
              </a:br>
              <a:r>
                <a:rPr lang="sl-SI" sz="1200">
                  <a:solidFill>
                    <a:srgbClr val="00CC00"/>
                  </a:solidFill>
                  <a:latin typeface="Calibri" pitchFamily="34" charset="0"/>
                </a:rPr>
                <a:t>evkarionti</a:t>
              </a:r>
              <a:endParaRPr lang="en-GB" sz="1200">
                <a:solidFill>
                  <a:srgbClr val="00CC00"/>
                </a:solidFill>
                <a:latin typeface="Calibri" pitchFamily="34" charset="0"/>
              </a:endParaRPr>
            </a:p>
          </p:txBody>
        </p:sp>
        <p:sp>
          <p:nvSpPr>
            <p:cNvPr id="54287" name="Line 21"/>
            <p:cNvSpPr>
              <a:spLocks noChangeShapeType="1"/>
            </p:cNvSpPr>
            <p:nvPr/>
          </p:nvSpPr>
          <p:spPr bwMode="auto">
            <a:xfrm>
              <a:off x="3682" y="3660"/>
              <a:ext cx="16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54288" name="AutoShape 22"/>
            <p:cNvSpPr>
              <a:spLocks/>
            </p:cNvSpPr>
            <p:nvPr/>
          </p:nvSpPr>
          <p:spPr bwMode="auto">
            <a:xfrm>
              <a:off x="4828" y="2125"/>
              <a:ext cx="746" cy="122"/>
            </a:xfrm>
            <a:prstGeom prst="callout2">
              <a:avLst>
                <a:gd name="adj1" fmla="val 59019"/>
                <a:gd name="adj2" fmla="val -6435"/>
                <a:gd name="adj3" fmla="val 59019"/>
                <a:gd name="adj4" fmla="val -12602"/>
                <a:gd name="adj5" fmla="val 1269671"/>
                <a:gd name="adj6" fmla="val -12602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vretenčarji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54289" name="AutoShape 23"/>
            <p:cNvSpPr>
              <a:spLocks/>
            </p:cNvSpPr>
            <p:nvPr/>
          </p:nvSpPr>
          <p:spPr bwMode="auto">
            <a:xfrm>
              <a:off x="4859" y="2251"/>
              <a:ext cx="369" cy="122"/>
            </a:xfrm>
            <a:prstGeom prst="callout2">
              <a:avLst>
                <a:gd name="adj1" fmla="val 59019"/>
                <a:gd name="adj2" fmla="val -13009"/>
                <a:gd name="adj3" fmla="val 59019"/>
                <a:gd name="adj4" fmla="val -21139"/>
                <a:gd name="adj5" fmla="val 1167213"/>
                <a:gd name="adj6" fmla="val -2168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glive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54290" name="AutoShape 24"/>
            <p:cNvSpPr>
              <a:spLocks/>
            </p:cNvSpPr>
            <p:nvPr/>
          </p:nvSpPr>
          <p:spPr bwMode="auto">
            <a:xfrm>
              <a:off x="4919" y="2386"/>
              <a:ext cx="878" cy="111"/>
            </a:xfrm>
            <a:prstGeom prst="callout2">
              <a:avLst>
                <a:gd name="adj1" fmla="val 64866"/>
                <a:gd name="adj2" fmla="val -5468"/>
                <a:gd name="adj3" fmla="val 64866"/>
                <a:gd name="adj4" fmla="val -11847"/>
                <a:gd name="adj5" fmla="val 1167569"/>
                <a:gd name="adj6" fmla="val -1184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kopenske rastline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54291" name="AutoShape 25"/>
            <p:cNvSpPr>
              <a:spLocks/>
            </p:cNvSpPr>
            <p:nvPr/>
          </p:nvSpPr>
          <p:spPr bwMode="auto">
            <a:xfrm>
              <a:off x="4943" y="2491"/>
              <a:ext cx="884" cy="141"/>
            </a:xfrm>
            <a:prstGeom prst="callout2">
              <a:avLst>
                <a:gd name="adj1" fmla="val 51065"/>
                <a:gd name="adj2" fmla="val -5431"/>
                <a:gd name="adj3" fmla="val 51065"/>
                <a:gd name="adj4" fmla="val -11426"/>
                <a:gd name="adj5" fmla="val 844681"/>
                <a:gd name="adj6" fmla="val -1142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 dirty="0">
                  <a:latin typeface="Calibri" pitchFamily="34" charset="0"/>
                </a:rPr>
                <a:t>vaskularne rastline</a:t>
              </a:r>
              <a:endParaRPr lang="en-GB" sz="1200" dirty="0">
                <a:latin typeface="Calibri" pitchFamily="34" charset="0"/>
              </a:endParaRPr>
            </a:p>
          </p:txBody>
        </p:sp>
        <p:sp>
          <p:nvSpPr>
            <p:cNvPr id="54292" name="AutoShape 26"/>
            <p:cNvSpPr>
              <a:spLocks/>
            </p:cNvSpPr>
            <p:nvPr/>
          </p:nvSpPr>
          <p:spPr bwMode="auto">
            <a:xfrm>
              <a:off x="4983" y="2644"/>
              <a:ext cx="773" cy="117"/>
            </a:xfrm>
            <a:prstGeom prst="callout2">
              <a:avLst>
                <a:gd name="adj1" fmla="val 61537"/>
                <a:gd name="adj2" fmla="val -6208"/>
                <a:gd name="adj3" fmla="val 61537"/>
                <a:gd name="adj4" fmla="val -16042"/>
                <a:gd name="adj5" fmla="val 887181"/>
                <a:gd name="adj6" fmla="val -16042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kopenske živali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54293" name="AutoShape 27"/>
            <p:cNvSpPr>
              <a:spLocks/>
            </p:cNvSpPr>
            <p:nvPr/>
          </p:nvSpPr>
          <p:spPr bwMode="auto">
            <a:xfrm>
              <a:off x="4982" y="2763"/>
              <a:ext cx="590" cy="135"/>
            </a:xfrm>
            <a:prstGeom prst="callout2">
              <a:avLst>
                <a:gd name="adj1" fmla="val 53333"/>
                <a:gd name="adj2" fmla="val -8134"/>
                <a:gd name="adj3" fmla="val 53333"/>
                <a:gd name="adj4" fmla="val -12713"/>
                <a:gd name="adj5" fmla="val 680741"/>
                <a:gd name="adj6" fmla="val -1305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semenke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54294" name="AutoShape 28"/>
            <p:cNvSpPr>
              <a:spLocks/>
            </p:cNvSpPr>
            <p:nvPr/>
          </p:nvSpPr>
          <p:spPr bwMode="auto">
            <a:xfrm>
              <a:off x="5037" y="2869"/>
              <a:ext cx="527" cy="123"/>
            </a:xfrm>
            <a:prstGeom prst="callout2">
              <a:avLst>
                <a:gd name="adj1" fmla="val 58537"/>
                <a:gd name="adj2" fmla="val -9106"/>
                <a:gd name="adj3" fmla="val 58537"/>
                <a:gd name="adj4" fmla="val -15750"/>
                <a:gd name="adj5" fmla="val 660162"/>
                <a:gd name="adj6" fmla="val -1575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plazilci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54295" name="AutoShape 29"/>
            <p:cNvSpPr>
              <a:spLocks/>
            </p:cNvSpPr>
            <p:nvPr/>
          </p:nvSpPr>
          <p:spPr bwMode="auto">
            <a:xfrm>
              <a:off x="5228" y="3288"/>
              <a:ext cx="681" cy="122"/>
            </a:xfrm>
            <a:prstGeom prst="callout2">
              <a:avLst>
                <a:gd name="adj1" fmla="val 59019"/>
                <a:gd name="adj2" fmla="val -7046"/>
                <a:gd name="adj3" fmla="val 59019"/>
                <a:gd name="adj4" fmla="val -17329"/>
                <a:gd name="adj5" fmla="val 322130"/>
                <a:gd name="adj6" fmla="val -17769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kritosemenke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54296" name="AutoShape 30"/>
            <p:cNvSpPr>
              <a:spLocks/>
            </p:cNvSpPr>
            <p:nvPr/>
          </p:nvSpPr>
          <p:spPr bwMode="auto">
            <a:xfrm>
              <a:off x="5353" y="3513"/>
              <a:ext cx="727" cy="123"/>
            </a:xfrm>
            <a:prstGeom prst="callout2">
              <a:avLst>
                <a:gd name="adj1" fmla="val 58537"/>
                <a:gd name="adj2" fmla="val -6602"/>
                <a:gd name="adj3" fmla="val 58537"/>
                <a:gd name="adj4" fmla="val -13481"/>
                <a:gd name="adj5" fmla="val 135773"/>
                <a:gd name="adj6" fmla="val -1348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sodobni človek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54297" name="AutoShape 31"/>
            <p:cNvSpPr>
              <a:spLocks/>
            </p:cNvSpPr>
            <p:nvPr/>
          </p:nvSpPr>
          <p:spPr bwMode="auto">
            <a:xfrm>
              <a:off x="5144" y="3085"/>
              <a:ext cx="444" cy="103"/>
            </a:xfrm>
            <a:prstGeom prst="callout2">
              <a:avLst>
                <a:gd name="adj1" fmla="val 69903"/>
                <a:gd name="adj2" fmla="val -10810"/>
                <a:gd name="adj3" fmla="val 69903"/>
                <a:gd name="adj4" fmla="val -24773"/>
                <a:gd name="adj5" fmla="val 578639"/>
                <a:gd name="adj6" fmla="val -2477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sesalci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54298" name="AutoShape 32"/>
            <p:cNvSpPr>
              <a:spLocks/>
            </p:cNvSpPr>
            <p:nvPr/>
          </p:nvSpPr>
          <p:spPr bwMode="auto">
            <a:xfrm>
              <a:off x="5149" y="3203"/>
              <a:ext cx="330" cy="99"/>
            </a:xfrm>
            <a:prstGeom prst="callout2">
              <a:avLst>
                <a:gd name="adj1" fmla="val 72727"/>
                <a:gd name="adj2" fmla="val -14546"/>
                <a:gd name="adj3" fmla="val 72727"/>
                <a:gd name="adj4" fmla="val -28181"/>
                <a:gd name="adj5" fmla="val 481819"/>
                <a:gd name="adj6" fmla="val -2818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ptiči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54299" name="AutoShape 33"/>
            <p:cNvSpPr>
              <a:spLocks/>
            </p:cNvSpPr>
            <p:nvPr/>
          </p:nvSpPr>
          <p:spPr bwMode="auto">
            <a:xfrm>
              <a:off x="5107" y="2977"/>
              <a:ext cx="689" cy="103"/>
            </a:xfrm>
            <a:prstGeom prst="callout2">
              <a:avLst>
                <a:gd name="adj1" fmla="val 69903"/>
                <a:gd name="adj2" fmla="val -6968"/>
                <a:gd name="adj3" fmla="val 69903"/>
                <a:gd name="adj4" fmla="val -13208"/>
                <a:gd name="adj5" fmla="val 683495"/>
                <a:gd name="adj6" fmla="val -13208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dinozavri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54300" name="AutoShape 34"/>
            <p:cNvSpPr>
              <a:spLocks/>
            </p:cNvSpPr>
            <p:nvPr/>
          </p:nvSpPr>
          <p:spPr bwMode="auto">
            <a:xfrm>
              <a:off x="5292" y="3398"/>
              <a:ext cx="479" cy="150"/>
            </a:xfrm>
            <a:prstGeom prst="callout2">
              <a:avLst>
                <a:gd name="adj1" fmla="val 48000"/>
                <a:gd name="adj2" fmla="val -10023"/>
                <a:gd name="adj3" fmla="val 48000"/>
                <a:gd name="adj4" fmla="val -20042"/>
                <a:gd name="adj5" fmla="val 188667"/>
                <a:gd name="adj6" fmla="val -20042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sl-SI" sz="1200">
                  <a:latin typeface="Calibri" pitchFamily="34" charset="0"/>
                </a:rPr>
                <a:t>primati</a:t>
              </a:r>
              <a:endParaRPr lang="en-GB" sz="1200">
                <a:latin typeface="Calibri" pitchFamily="34" charset="0"/>
              </a:endParaRPr>
            </a:p>
          </p:txBody>
        </p:sp>
        <p:grpSp>
          <p:nvGrpSpPr>
            <p:cNvPr id="54301" name="Group 35"/>
            <p:cNvGrpSpPr>
              <a:grpSpLocks/>
            </p:cNvGrpSpPr>
            <p:nvPr/>
          </p:nvGrpSpPr>
          <p:grpSpPr bwMode="auto">
            <a:xfrm>
              <a:off x="480" y="3671"/>
              <a:ext cx="5535" cy="456"/>
              <a:chOff x="480" y="3671"/>
              <a:chExt cx="5535" cy="456"/>
            </a:xfrm>
          </p:grpSpPr>
          <p:sp>
            <p:nvSpPr>
              <p:cNvPr id="54302" name="Rectangle 36"/>
              <p:cNvSpPr>
                <a:spLocks noChangeArrowheads="1"/>
              </p:cNvSpPr>
              <p:nvPr/>
            </p:nvSpPr>
            <p:spPr bwMode="auto">
              <a:xfrm>
                <a:off x="562" y="3671"/>
                <a:ext cx="4699" cy="139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Calibri" pitchFamily="34" charset="0"/>
                </a:endParaRPr>
              </a:p>
            </p:txBody>
          </p:sp>
          <p:grpSp>
            <p:nvGrpSpPr>
              <p:cNvPr id="54303" name="Group 37"/>
              <p:cNvGrpSpPr>
                <a:grpSpLocks/>
              </p:cNvGrpSpPr>
              <p:nvPr/>
            </p:nvGrpSpPr>
            <p:grpSpPr bwMode="auto">
              <a:xfrm>
                <a:off x="1035" y="3808"/>
                <a:ext cx="4313" cy="303"/>
                <a:chOff x="13108" y="2257"/>
                <a:chExt cx="10140" cy="694"/>
              </a:xfrm>
            </p:grpSpPr>
            <p:grpSp>
              <p:nvGrpSpPr>
                <p:cNvPr id="54316" name="Group 38"/>
                <p:cNvGrpSpPr>
                  <a:grpSpLocks/>
                </p:cNvGrpSpPr>
                <p:nvPr/>
              </p:nvGrpSpPr>
              <p:grpSpPr bwMode="auto">
                <a:xfrm>
                  <a:off x="13487" y="2257"/>
                  <a:ext cx="9552" cy="265"/>
                  <a:chOff x="2400" y="2307"/>
                  <a:chExt cx="9600" cy="93"/>
                </a:xfrm>
              </p:grpSpPr>
              <p:sp>
                <p:nvSpPr>
                  <p:cNvPr id="5432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307"/>
                    <a:ext cx="0" cy="93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5432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2307"/>
                    <a:ext cx="0" cy="93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5432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7200" y="2307"/>
                    <a:ext cx="0" cy="93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54325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9600" y="2307"/>
                    <a:ext cx="0" cy="93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5432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2000" y="2307"/>
                    <a:ext cx="0" cy="93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l-SI"/>
                  </a:p>
                </p:txBody>
              </p:sp>
            </p:grpSp>
            <p:sp>
              <p:nvSpPr>
                <p:cNvPr id="5431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3108" y="2522"/>
                  <a:ext cx="767" cy="4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1200" b="1">
                      <a:solidFill>
                        <a:schemeClr val="folHlink"/>
                      </a:solidFill>
                      <a:cs typeface="Arial" charset="0"/>
                    </a:rPr>
                    <a:t>4000</a:t>
                  </a:r>
                  <a:endParaRPr lang="en-GB" sz="1200" b="1">
                    <a:solidFill>
                      <a:schemeClr val="folHlink"/>
                    </a:solidFill>
                    <a:cs typeface="Arial" charset="0"/>
                  </a:endParaRPr>
                </a:p>
              </p:txBody>
            </p:sp>
            <p:sp>
              <p:nvSpPr>
                <p:cNvPr id="5431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5495" y="2522"/>
                  <a:ext cx="767" cy="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1200" b="1">
                      <a:solidFill>
                        <a:schemeClr val="folHlink"/>
                      </a:solidFill>
                      <a:cs typeface="Arial" charset="0"/>
                    </a:rPr>
                    <a:t>3000</a:t>
                  </a:r>
                  <a:endParaRPr lang="en-GB" sz="1200" b="1">
                    <a:solidFill>
                      <a:schemeClr val="folHlink"/>
                    </a:solidFill>
                    <a:cs typeface="Arial" charset="0"/>
                  </a:endParaRPr>
                </a:p>
              </p:txBody>
            </p:sp>
            <p:sp>
              <p:nvSpPr>
                <p:cNvPr id="5431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7884" y="2522"/>
                  <a:ext cx="767" cy="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1200" b="1">
                      <a:solidFill>
                        <a:schemeClr val="folHlink"/>
                      </a:solidFill>
                      <a:cs typeface="Arial" charset="0"/>
                    </a:rPr>
                    <a:t>2000</a:t>
                  </a:r>
                  <a:endParaRPr lang="en-GB" sz="1200" b="1">
                    <a:solidFill>
                      <a:schemeClr val="folHlink"/>
                    </a:solidFill>
                    <a:cs typeface="Arial" charset="0"/>
                  </a:endParaRPr>
                </a:p>
              </p:txBody>
            </p:sp>
            <p:sp>
              <p:nvSpPr>
                <p:cNvPr id="5432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0264" y="2522"/>
                  <a:ext cx="767" cy="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1200" b="1">
                      <a:solidFill>
                        <a:schemeClr val="folHlink"/>
                      </a:solidFill>
                      <a:cs typeface="Arial" charset="0"/>
                    </a:rPr>
                    <a:t>1000</a:t>
                  </a:r>
                  <a:endParaRPr lang="en-GB" sz="1200" b="1">
                    <a:solidFill>
                      <a:schemeClr val="folHlink"/>
                    </a:solidFill>
                    <a:cs typeface="Arial" charset="0"/>
                  </a:endParaRPr>
                </a:p>
              </p:txBody>
            </p:sp>
            <p:sp>
              <p:nvSpPr>
                <p:cNvPr id="54321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2843" y="2522"/>
                  <a:ext cx="405" cy="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1200" b="1">
                      <a:solidFill>
                        <a:schemeClr val="folHlink"/>
                      </a:solidFill>
                      <a:cs typeface="Arial" charset="0"/>
                    </a:rPr>
                    <a:t>0</a:t>
                  </a:r>
                  <a:endParaRPr lang="en-GB" sz="1200" b="1">
                    <a:solidFill>
                      <a:schemeClr val="folHlin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4304" name="Group 49"/>
              <p:cNvGrpSpPr>
                <a:grpSpLocks/>
              </p:cNvGrpSpPr>
              <p:nvPr/>
            </p:nvGrpSpPr>
            <p:grpSpPr bwMode="auto">
              <a:xfrm>
                <a:off x="564" y="3810"/>
                <a:ext cx="4063" cy="36"/>
                <a:chOff x="2400" y="2307"/>
                <a:chExt cx="9600" cy="93"/>
              </a:xfrm>
            </p:grpSpPr>
            <p:sp>
              <p:nvSpPr>
                <p:cNvPr id="54311" name="Line 50"/>
                <p:cNvSpPr>
                  <a:spLocks noChangeShapeType="1"/>
                </p:cNvSpPr>
                <p:nvPr/>
              </p:nvSpPr>
              <p:spPr bwMode="auto">
                <a:xfrm>
                  <a:off x="2400" y="2307"/>
                  <a:ext cx="0" cy="93"/>
                </a:xfrm>
                <a:prstGeom prst="lin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54312" name="Line 51"/>
                <p:cNvSpPr>
                  <a:spLocks noChangeShapeType="1"/>
                </p:cNvSpPr>
                <p:nvPr/>
              </p:nvSpPr>
              <p:spPr bwMode="auto">
                <a:xfrm>
                  <a:off x="4800" y="2307"/>
                  <a:ext cx="0" cy="93"/>
                </a:xfrm>
                <a:prstGeom prst="lin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54313" name="Line 52"/>
                <p:cNvSpPr>
                  <a:spLocks noChangeShapeType="1"/>
                </p:cNvSpPr>
                <p:nvPr/>
              </p:nvSpPr>
              <p:spPr bwMode="auto">
                <a:xfrm>
                  <a:off x="7200" y="2307"/>
                  <a:ext cx="0" cy="93"/>
                </a:xfrm>
                <a:prstGeom prst="lin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54314" name="Line 53"/>
                <p:cNvSpPr>
                  <a:spLocks noChangeShapeType="1"/>
                </p:cNvSpPr>
                <p:nvPr/>
              </p:nvSpPr>
              <p:spPr bwMode="auto">
                <a:xfrm>
                  <a:off x="9600" y="2307"/>
                  <a:ext cx="0" cy="93"/>
                </a:xfrm>
                <a:prstGeom prst="lin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54315" name="Line 54"/>
                <p:cNvSpPr>
                  <a:spLocks noChangeShapeType="1"/>
                </p:cNvSpPr>
                <p:nvPr/>
              </p:nvSpPr>
              <p:spPr bwMode="auto">
                <a:xfrm>
                  <a:off x="12000" y="2307"/>
                  <a:ext cx="0" cy="93"/>
                </a:xfrm>
                <a:prstGeom prst="lin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sp>
            <p:nvSpPr>
              <p:cNvPr id="54305" name="Text Box 55"/>
              <p:cNvSpPr txBox="1">
                <a:spLocks noChangeArrowheads="1"/>
              </p:cNvSpPr>
              <p:nvPr/>
            </p:nvSpPr>
            <p:spPr bwMode="auto">
              <a:xfrm>
                <a:off x="480" y="3847"/>
                <a:ext cx="175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1200" b="1">
                    <a:solidFill>
                      <a:srgbClr val="969696"/>
                    </a:solidFill>
                    <a:cs typeface="Arial" charset="0"/>
                  </a:rPr>
                  <a:t>0</a:t>
                </a:r>
                <a:endParaRPr lang="en-GB" sz="1200" b="1">
                  <a:solidFill>
                    <a:srgbClr val="969696"/>
                  </a:solidFill>
                  <a:cs typeface="Arial" charset="0"/>
                </a:endParaRPr>
              </a:p>
            </p:txBody>
          </p:sp>
          <p:sp>
            <p:nvSpPr>
              <p:cNvPr id="54306" name="Text Box 56"/>
              <p:cNvSpPr txBox="1">
                <a:spLocks noChangeArrowheads="1"/>
              </p:cNvSpPr>
              <p:nvPr/>
            </p:nvSpPr>
            <p:spPr bwMode="auto">
              <a:xfrm>
                <a:off x="1418" y="3847"/>
                <a:ext cx="32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1200" b="1">
                    <a:solidFill>
                      <a:srgbClr val="969696"/>
                    </a:solidFill>
                    <a:cs typeface="Arial" charset="0"/>
                  </a:rPr>
                  <a:t>1000</a:t>
                </a:r>
                <a:endParaRPr lang="en-GB" sz="1200" b="1">
                  <a:solidFill>
                    <a:srgbClr val="969696"/>
                  </a:solidFill>
                  <a:cs typeface="Arial" charset="0"/>
                </a:endParaRPr>
              </a:p>
            </p:txBody>
          </p:sp>
          <p:sp>
            <p:nvSpPr>
              <p:cNvPr id="54307" name="Text Box 57"/>
              <p:cNvSpPr txBox="1">
                <a:spLocks noChangeArrowheads="1"/>
              </p:cNvSpPr>
              <p:nvPr/>
            </p:nvSpPr>
            <p:spPr bwMode="auto">
              <a:xfrm>
                <a:off x="2434" y="3847"/>
                <a:ext cx="32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1200" b="1">
                    <a:solidFill>
                      <a:srgbClr val="969696"/>
                    </a:solidFill>
                    <a:cs typeface="Arial" charset="0"/>
                  </a:rPr>
                  <a:t>2000</a:t>
                </a:r>
                <a:endParaRPr lang="en-GB" sz="1200" b="1">
                  <a:solidFill>
                    <a:srgbClr val="969696"/>
                  </a:solidFill>
                  <a:cs typeface="Arial" charset="0"/>
                </a:endParaRPr>
              </a:p>
            </p:txBody>
          </p:sp>
          <p:sp>
            <p:nvSpPr>
              <p:cNvPr id="54308" name="Text Box 58"/>
              <p:cNvSpPr txBox="1">
                <a:spLocks noChangeArrowheads="1"/>
              </p:cNvSpPr>
              <p:nvPr/>
            </p:nvSpPr>
            <p:spPr bwMode="auto">
              <a:xfrm>
                <a:off x="3446" y="3847"/>
                <a:ext cx="32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1200" b="1">
                    <a:solidFill>
                      <a:srgbClr val="969696"/>
                    </a:solidFill>
                    <a:cs typeface="Arial" charset="0"/>
                  </a:rPr>
                  <a:t>3000</a:t>
                </a:r>
                <a:endParaRPr lang="en-GB" sz="1200" b="1">
                  <a:solidFill>
                    <a:srgbClr val="969696"/>
                  </a:solidFill>
                  <a:cs typeface="Arial" charset="0"/>
                </a:endParaRPr>
              </a:p>
            </p:txBody>
          </p:sp>
          <p:sp>
            <p:nvSpPr>
              <p:cNvPr id="54309" name="Text Box 59"/>
              <p:cNvSpPr txBox="1">
                <a:spLocks noChangeArrowheads="1"/>
              </p:cNvSpPr>
              <p:nvPr/>
            </p:nvSpPr>
            <p:spPr bwMode="auto">
              <a:xfrm>
                <a:off x="4465" y="3847"/>
                <a:ext cx="32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1200" b="1">
                    <a:solidFill>
                      <a:srgbClr val="969696"/>
                    </a:solidFill>
                    <a:cs typeface="Arial" charset="0"/>
                  </a:rPr>
                  <a:t>4000</a:t>
                </a:r>
                <a:endParaRPr lang="en-GB" sz="1200" b="1">
                  <a:solidFill>
                    <a:srgbClr val="969696"/>
                  </a:solidFill>
                  <a:cs typeface="Arial" charset="0"/>
                </a:endParaRPr>
              </a:p>
            </p:txBody>
          </p:sp>
          <p:sp>
            <p:nvSpPr>
              <p:cNvPr id="54310" name="Text Box 60"/>
              <p:cNvSpPr txBox="1">
                <a:spLocks noChangeArrowheads="1"/>
              </p:cNvSpPr>
              <p:nvPr/>
            </p:nvSpPr>
            <p:spPr bwMode="auto">
              <a:xfrm>
                <a:off x="5358" y="3815"/>
                <a:ext cx="657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l-SI" sz="1200" b="1">
                    <a:solidFill>
                      <a:srgbClr val="000099"/>
                    </a:solidFill>
                    <a:cs typeface="Arial" charset="0"/>
                  </a:rPr>
                  <a:t>Čas</a:t>
                </a:r>
                <a:br>
                  <a:rPr lang="sl-SI" sz="1200" b="1">
                    <a:solidFill>
                      <a:srgbClr val="000099"/>
                    </a:solidFill>
                    <a:cs typeface="Arial" charset="0"/>
                  </a:rPr>
                </a:br>
                <a:r>
                  <a:rPr lang="sl-SI" sz="1200" b="1">
                    <a:solidFill>
                      <a:srgbClr val="000099"/>
                    </a:solidFill>
                    <a:cs typeface="Arial" charset="0"/>
                  </a:rPr>
                  <a:t>(milijoni let)</a:t>
                </a:r>
                <a:endParaRPr lang="en-GB" sz="1200" b="1">
                  <a:solidFill>
                    <a:srgbClr val="000099"/>
                  </a:solidFill>
                  <a:cs typeface="Arial" charset="0"/>
                </a:endParaRPr>
              </a:p>
            </p:txBody>
          </p:sp>
        </p:grpSp>
      </p:grpSp>
      <p:sp>
        <p:nvSpPr>
          <p:cNvPr id="2" name="Pravokotnik 1">
            <a:extLst>
              <a:ext uri="{FF2B5EF4-FFF2-40B4-BE49-F238E27FC236}">
                <a16:creationId xmlns:a16="http://schemas.microsoft.com/office/drawing/2014/main" id="{83F3A129-FD0A-4C59-9B35-8B2161523733}"/>
              </a:ext>
            </a:extLst>
          </p:cNvPr>
          <p:cNvSpPr/>
          <p:nvPr/>
        </p:nvSpPr>
        <p:spPr>
          <a:xfrm>
            <a:off x="3355346" y="4665633"/>
            <a:ext cx="1688755" cy="60656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1" name="Picture 3">
            <a:extLst>
              <a:ext uri="{FF2B5EF4-FFF2-40B4-BE49-F238E27FC236}">
                <a16:creationId xmlns:a16="http://schemas.microsoft.com/office/drawing/2014/main" id="{AF869F33-2A32-486F-AC25-0317F171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4408" y="2095932"/>
            <a:ext cx="1926225" cy="179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E82B1123-74EA-4A65-A428-0E223CF1F379}"/>
              </a:ext>
            </a:extLst>
          </p:cNvPr>
          <p:cNvCxnSpPr/>
          <p:nvPr/>
        </p:nvCxnSpPr>
        <p:spPr>
          <a:xfrm flipV="1">
            <a:off x="4632162" y="3957886"/>
            <a:ext cx="567807" cy="644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Pravokotnik 63">
            <a:extLst>
              <a:ext uri="{FF2B5EF4-FFF2-40B4-BE49-F238E27FC236}">
                <a16:creationId xmlns:a16="http://schemas.microsoft.com/office/drawing/2014/main" id="{39936B40-9A67-43A3-A30A-8322289B1595}"/>
              </a:ext>
            </a:extLst>
          </p:cNvPr>
          <p:cNvSpPr/>
          <p:nvPr/>
        </p:nvSpPr>
        <p:spPr>
          <a:xfrm>
            <a:off x="4041986" y="1418417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25939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1994" y="127454"/>
            <a:ext cx="11898085" cy="4535986"/>
          </a:xfrm>
        </p:spPr>
        <p:txBody>
          <a:bodyPr/>
          <a:lstStyle/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Razvili so se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preprosti enocelični organizmi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(prokarionti). Imajo membrano, DNA in sposobnost razmnoževanja.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Bili so:</a:t>
            </a:r>
          </a:p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HETEROTROFI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– za pridobivanje energije potrebujejo organsko snov iz „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prajuhe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– za življenje niso potrebovali kisika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63" y="2701209"/>
            <a:ext cx="3307016" cy="3001592"/>
          </a:xfrm>
          <a:prstGeom prst="rect">
            <a:avLst/>
          </a:prstGeom>
        </p:spPr>
      </p:pic>
      <p:pic>
        <p:nvPicPr>
          <p:cNvPr id="5" name="Picture 2" descr="http://www.hccfl.edu/media/383250/lab_02_preparation_of_coacervate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7" y="4327576"/>
            <a:ext cx="3433057" cy="241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4169" y="4358986"/>
            <a:ext cx="2414723" cy="225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808D0348-5404-4F74-85D0-203BD6BE8A9D}"/>
              </a:ext>
            </a:extLst>
          </p:cNvPr>
          <p:cNvSpPr/>
          <p:nvPr/>
        </p:nvSpPr>
        <p:spPr>
          <a:xfrm>
            <a:off x="9194359" y="6005701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37933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1182" y="153580"/>
            <a:ext cx="11793583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Razvijejo se </a:t>
            </a:r>
            <a:r>
              <a:rPr lang="sl-SI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MODROZELENE CEPLJIVKE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sl-SI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CIANOBAKTERIJE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ki so bile prvi </a:t>
            </a:r>
            <a:r>
              <a:rPr lang="sl-SI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avtotrofi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organizmi.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Opravljale so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fotosintezo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in sončno svetlobo porabljale za izdelavo organskih snovi iz anorganskih. Pri tem pa se je kot stranski produkt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sproščal KISIK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6" name="Picture 2" descr="File:Cyanobacteria.pn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09" y="3158691"/>
            <a:ext cx="3371396" cy="313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cias, cianobacterias! ¡Gracias! - Felix Moronta Barr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73" y="2963075"/>
            <a:ext cx="5374278" cy="35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22557" y="6141609"/>
            <a:ext cx="3091748" cy="3139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l-SI" sz="1600" b="1" dirty="0">
                <a:cs typeface="Arial" charset="0"/>
              </a:rPr>
              <a:t>FOTOSINTETSKA MEMBRANA</a:t>
            </a:r>
            <a:endParaRPr lang="en-US" sz="1600" b="1" dirty="0">
              <a:cs typeface="Arial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2B7A44DE-6163-41D8-AB51-723B8DDA4E7B}"/>
              </a:ext>
            </a:extLst>
          </p:cNvPr>
          <p:cNvSpPr/>
          <p:nvPr/>
        </p:nvSpPr>
        <p:spPr>
          <a:xfrm>
            <a:off x="6096000" y="6150741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40289744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512</Words>
  <Application>Microsoft Office PowerPoint</Application>
  <PresentationFormat>Širokozaslonsko</PresentationFormat>
  <Paragraphs>103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9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Century Gothic</vt:lpstr>
      <vt:lpstr>Wingdings</vt:lpstr>
      <vt:lpstr>Wingdings 3</vt:lpstr>
      <vt:lpstr>Officeova tema</vt:lpstr>
      <vt:lpstr>Naelektrena sejna soba</vt:lpstr>
      <vt:lpstr>NIHČE NE VE ZAGOTOVO, KAKO SE JE ŽIVLJENJE NA ZEMLJI ZAČELO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VesnaŠ</dc:creator>
  <cp:lastModifiedBy>VesnaŠ</cp:lastModifiedBy>
  <cp:revision>12</cp:revision>
  <dcterms:created xsi:type="dcterms:W3CDTF">2022-01-25T19:30:33Z</dcterms:created>
  <dcterms:modified xsi:type="dcterms:W3CDTF">2022-02-01T18:44:52Z</dcterms:modified>
</cp:coreProperties>
</file>